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9"/>
  </p:notesMasterIdLst>
  <p:sldIdLst>
    <p:sldId id="300" r:id="rId2"/>
    <p:sldId id="301" r:id="rId3"/>
    <p:sldId id="259" r:id="rId4"/>
    <p:sldId id="265" r:id="rId5"/>
    <p:sldId id="266" r:id="rId6"/>
    <p:sldId id="267" r:id="rId7"/>
    <p:sldId id="268" r:id="rId8"/>
    <p:sldId id="261"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97" r:id="rId24"/>
    <p:sldId id="298"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623"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79" autoAdjust="0"/>
    <p:restoredTop sz="94660"/>
  </p:normalViewPr>
  <p:slideViewPr>
    <p:cSldViewPr snapToGrid="0">
      <p:cViewPr varScale="1">
        <p:scale>
          <a:sx n="42" d="100"/>
          <a:sy n="42" d="100"/>
        </p:scale>
        <p:origin x="954" y="54"/>
      </p:cViewPr>
      <p:guideLst/>
    </p:cSldViewPr>
  </p:slideViewPr>
  <p:notesTextViewPr>
    <p:cViewPr>
      <p:scale>
        <a:sx n="1" d="1"/>
        <a:sy n="1" d="1"/>
      </p:scale>
      <p:origin x="0" y="0"/>
    </p:cViewPr>
  </p:notesTextViewPr>
  <p:sorterViewPr>
    <p:cViewPr>
      <p:scale>
        <a:sx n="50" d="100"/>
        <a:sy n="50" d="100"/>
      </p:scale>
      <p:origin x="0" y="-308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AB1801-6391-4F66-8919-C1A7B197EB64}" type="datetimeFigureOut">
              <a:rPr lang="en-US" smtClean="0"/>
              <a:t>9/12/2026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FD3413-82F1-4ACB-A863-5D1EBDD08D46}"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DA67DD9-BFA2-4DF9-B555-84985197E99B}" type="slidenum">
              <a:rPr kumimoji="0" lang="en-US" sz="1200" b="0" i="0" u="none" strike="noStrike" kern="1200" cap="none" spc="0" normalizeH="0" baseline="0" noProof="0" smtClean="0">
                <a:ln>
                  <a:noFill/>
                </a:ln>
                <a:solidFill>
                  <a:prstClr val="black"/>
                </a:solidFill>
                <a:effectLst/>
                <a:uLnTx/>
                <a:uFillTx/>
                <a:latin typeface="Aptos"/>
                <a:ea typeface="+mn-ea"/>
                <a:cs typeface="+mn-cs"/>
              </a:rPr>
              <a:t>5</a:t>
            </a:fld>
            <a:endParaRPr kumimoji="0" lang="en-US" sz="1200" b="0" i="0" u="none" strike="noStrike" kern="1200" cap="none" spc="0" normalizeH="0" baseline="0" noProof="0" dirty="0">
              <a:ln>
                <a:noFill/>
              </a:ln>
              <a:solidFill>
                <a:prstClr val="black"/>
              </a:solidFill>
              <a:effectLst/>
              <a:uLnTx/>
              <a:uFillTx/>
              <a:latin typeface="Aptos"/>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8270FA0-E6B4-4E96-A392-B33A18B8264D}" type="slidenum">
              <a:rPr kumimoji="0" lang="en-US" sz="1200" b="0" i="0" u="none" strike="noStrike" kern="1200" cap="none" spc="0" normalizeH="0" baseline="0" noProof="0" smtClean="0">
                <a:ln>
                  <a:noFill/>
                </a:ln>
                <a:solidFill>
                  <a:prstClr val="black"/>
                </a:solidFill>
                <a:effectLst/>
                <a:uLnTx/>
                <a:uFillTx/>
                <a:latin typeface="Aptos"/>
                <a:ea typeface="+mn-ea"/>
                <a:cs typeface="+mn-cs"/>
              </a:rPr>
              <a:t>6</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DA67DD9-BFA2-4DF9-B555-84985197E99B}" type="slidenum">
              <a:rPr kumimoji="0" lang="en-US" sz="1200" b="0" i="0" u="none" strike="noStrike" kern="1200" cap="none" spc="0" normalizeH="0" baseline="0" noProof="0" smtClean="0">
                <a:ln>
                  <a:noFill/>
                </a:ln>
                <a:solidFill>
                  <a:prstClr val="black"/>
                </a:solidFill>
                <a:effectLst/>
                <a:uLnTx/>
                <a:uFillTx/>
                <a:latin typeface="Aptos"/>
                <a:ea typeface="+mn-ea"/>
                <a:cs typeface="+mn-cs"/>
              </a:rPr>
              <a:t>30</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F3C5BD0-3B45-4CF4-99ED-B92EF33A3EA8}" type="datetimeFigureOut">
              <a:rPr lang="en-US" smtClean="0"/>
              <a:t>9/12/2026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B4B4E-06D5-49B3-8A69-F970D0D6ACC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3C5BD0-3B45-4CF4-99ED-B92EF33A3EA8}" type="datetimeFigureOut">
              <a:rPr lang="en-US" smtClean="0"/>
              <a:t>9/12/2026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B4B4E-06D5-49B3-8A69-F970D0D6ACC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3C5BD0-3B45-4CF4-99ED-B92EF33A3EA8}" type="datetimeFigureOut">
              <a:rPr lang="en-US" smtClean="0"/>
              <a:t>9/12/2026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B4B4E-06D5-49B3-8A69-F970D0D6ACC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3C5BD0-3B45-4CF4-99ED-B92EF33A3EA8}" type="datetimeFigureOut">
              <a:rPr lang="en-US" smtClean="0"/>
              <a:t>9/12/2026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B4B4E-06D5-49B3-8A69-F970D0D6ACC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3C5BD0-3B45-4CF4-99ED-B92EF33A3EA8}" type="datetimeFigureOut">
              <a:rPr lang="en-US" smtClean="0"/>
              <a:t>9/12/2026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B4B4E-06D5-49B3-8A69-F970D0D6ACC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F3C5BD0-3B45-4CF4-99ED-B92EF33A3EA8}" type="datetimeFigureOut">
              <a:rPr lang="en-US" smtClean="0"/>
              <a:t>9/12/2026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3B4B4E-06D5-49B3-8A69-F970D0D6ACC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F3C5BD0-3B45-4CF4-99ED-B92EF33A3EA8}" type="datetimeFigureOut">
              <a:rPr lang="en-US" smtClean="0"/>
              <a:t>9/12/2026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3B4B4E-06D5-49B3-8A69-F970D0D6ACC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F3C5BD0-3B45-4CF4-99ED-B92EF33A3EA8}" type="datetimeFigureOut">
              <a:rPr lang="en-US" smtClean="0"/>
              <a:t>9/12/2026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3B4B4E-06D5-49B3-8A69-F970D0D6ACC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3C5BD0-3B45-4CF4-99ED-B92EF33A3EA8}" type="datetimeFigureOut">
              <a:rPr lang="en-US" smtClean="0"/>
              <a:t>9/12/2026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3B4B4E-06D5-49B3-8A69-F970D0D6ACC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F3C5BD0-3B45-4CF4-99ED-B92EF33A3EA8}" type="datetimeFigureOut">
              <a:rPr lang="en-US" smtClean="0"/>
              <a:t>9/12/2026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3B4B4E-06D5-49B3-8A69-F970D0D6ACC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F3C5BD0-3B45-4CF4-99ED-B92EF33A3EA8}" type="datetimeFigureOut">
              <a:rPr lang="en-US" smtClean="0"/>
              <a:t>9/12/2026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3B4B4E-06D5-49B3-8A69-F970D0D6ACC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F3C5BD0-3B45-4CF4-99ED-B92EF33A3EA8}" type="datetimeFigureOut">
              <a:rPr lang="en-US" smtClean="0"/>
              <a:t>9/12/2026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73B4B4E-06D5-49B3-8A69-F970D0D6ACC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image" Target="../media/image18.png"/><Relationship Id="rId16"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1.png"/><Relationship Id="rId4" Type="http://schemas.openxmlformats.org/officeDocument/2006/relationships/image" Target="../media/image32.png"/><Relationship Id="rId9" Type="http://schemas.openxmlformats.org/officeDocument/2006/relationships/image" Target="../media/image33.jpeg"/></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53.png"/></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0.png"/><Relationship Id="rId7" Type="http://schemas.openxmlformats.org/officeDocument/2006/relationships/image" Target="../media/image35.jpe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21.png"/><Relationship Id="rId10" Type="http://schemas.openxmlformats.org/officeDocument/2006/relationships/image" Target="../media/image25.png"/><Relationship Id="rId4" Type="http://schemas.openxmlformats.org/officeDocument/2006/relationships/image" Target="../media/image32.png"/><Relationship Id="rId9"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8.png"/><Relationship Id="rId7" Type="http://schemas.openxmlformats.org/officeDocument/2006/relationships/image" Target="../media/image21.png"/><Relationship Id="rId12"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28.png"/><Relationship Id="rId5" Type="http://schemas.openxmlformats.org/officeDocument/2006/relationships/image" Target="../media/image20.png"/><Relationship Id="rId10" Type="http://schemas.openxmlformats.org/officeDocument/2006/relationships/image" Target="../media/image27.png"/><Relationship Id="rId4" Type="http://schemas.openxmlformats.org/officeDocument/2006/relationships/image" Target="../media/image19.png"/><Relationship Id="rId9"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8.png"/><Relationship Id="rId7"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32.png"/><Relationship Id="rId4" Type="http://schemas.openxmlformats.org/officeDocument/2006/relationships/image" Target="../media/image20.png"/><Relationship Id="rId9"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0.png"/><Relationship Id="rId7" Type="http://schemas.openxmlformats.org/officeDocument/2006/relationships/image" Target="../media/image27.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1.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9.png"/><Relationship Id="rId7" Type="http://schemas.openxmlformats.org/officeDocument/2006/relationships/image" Target="../media/image30.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823"/>
            <a:ext cx="12192000" cy="6861646"/>
          </a:xfrm>
          <a:custGeom>
            <a:avLst/>
            <a:gdLst/>
            <a:ahLst/>
            <a:cxnLst/>
            <a:rect l="l" t="t" r="r" b="b"/>
            <a:pathLst>
              <a:path w="15925800" h="8963025">
                <a:moveTo>
                  <a:pt x="0" y="0"/>
                </a:moveTo>
                <a:lnTo>
                  <a:pt x="15925800" y="0"/>
                </a:lnTo>
                <a:lnTo>
                  <a:pt x="15925800" y="8963025"/>
                </a:lnTo>
                <a:lnTo>
                  <a:pt x="0" y="8963025"/>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3" name="Freeform 3"/>
          <p:cNvSpPr/>
          <p:nvPr/>
        </p:nvSpPr>
        <p:spPr>
          <a:xfrm>
            <a:off x="0" y="1824"/>
            <a:ext cx="4506373" cy="2865703"/>
          </a:xfrm>
          <a:custGeom>
            <a:avLst/>
            <a:gdLst/>
            <a:ahLst/>
            <a:cxnLst/>
            <a:rect l="l" t="t" r="r" b="b"/>
            <a:pathLst>
              <a:path w="5886450" h="3743325">
                <a:moveTo>
                  <a:pt x="0" y="0"/>
                </a:moveTo>
                <a:lnTo>
                  <a:pt x="5886450" y="0"/>
                </a:lnTo>
                <a:lnTo>
                  <a:pt x="5886450" y="3743325"/>
                </a:lnTo>
                <a:lnTo>
                  <a:pt x="0" y="374332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4" name="Freeform 4"/>
          <p:cNvSpPr/>
          <p:nvPr/>
        </p:nvSpPr>
        <p:spPr>
          <a:xfrm>
            <a:off x="7685627" y="1823"/>
            <a:ext cx="4506373" cy="2005263"/>
          </a:xfrm>
          <a:custGeom>
            <a:avLst/>
            <a:gdLst/>
            <a:ahLst/>
            <a:cxnLst/>
            <a:rect l="l" t="t" r="r" b="b"/>
            <a:pathLst>
              <a:path w="5886450" h="2619375">
                <a:moveTo>
                  <a:pt x="0" y="0"/>
                </a:moveTo>
                <a:lnTo>
                  <a:pt x="5886450" y="0"/>
                </a:lnTo>
                <a:lnTo>
                  <a:pt x="5886450" y="2619375"/>
                </a:lnTo>
                <a:lnTo>
                  <a:pt x="0" y="2619375"/>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5" name="Freeform 5"/>
          <p:cNvSpPr/>
          <p:nvPr/>
        </p:nvSpPr>
        <p:spPr>
          <a:xfrm>
            <a:off x="0" y="3713383"/>
            <a:ext cx="4068861" cy="2727158"/>
          </a:xfrm>
          <a:custGeom>
            <a:avLst/>
            <a:gdLst/>
            <a:ahLst/>
            <a:cxnLst/>
            <a:rect l="l" t="t" r="r" b="b"/>
            <a:pathLst>
              <a:path w="5314950" h="3562350">
                <a:moveTo>
                  <a:pt x="0" y="0"/>
                </a:moveTo>
                <a:lnTo>
                  <a:pt x="5314950" y="0"/>
                </a:lnTo>
                <a:lnTo>
                  <a:pt x="5314950" y="3562350"/>
                </a:lnTo>
                <a:lnTo>
                  <a:pt x="0" y="3562350"/>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6" name="Freeform 6"/>
          <p:cNvSpPr/>
          <p:nvPr/>
        </p:nvSpPr>
        <p:spPr>
          <a:xfrm>
            <a:off x="2756326" y="4573823"/>
            <a:ext cx="5374105" cy="1152115"/>
          </a:xfrm>
          <a:custGeom>
            <a:avLst/>
            <a:gdLst/>
            <a:ahLst/>
            <a:cxnLst/>
            <a:rect l="l" t="t" r="r" b="b"/>
            <a:pathLst>
              <a:path w="7019925" h="1504950">
                <a:moveTo>
                  <a:pt x="0" y="0"/>
                </a:moveTo>
                <a:lnTo>
                  <a:pt x="7019925" y="0"/>
                </a:lnTo>
                <a:lnTo>
                  <a:pt x="7019925" y="1504950"/>
                </a:lnTo>
                <a:lnTo>
                  <a:pt x="0" y="1504950"/>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7" name="Freeform 7"/>
          <p:cNvSpPr/>
          <p:nvPr/>
        </p:nvSpPr>
        <p:spPr>
          <a:xfrm>
            <a:off x="6380383" y="4573823"/>
            <a:ext cx="5235560" cy="721895"/>
          </a:xfrm>
          <a:custGeom>
            <a:avLst/>
            <a:gdLst/>
            <a:ahLst/>
            <a:cxnLst/>
            <a:rect l="l" t="t" r="r" b="b"/>
            <a:pathLst>
              <a:path w="6838950" h="942975">
                <a:moveTo>
                  <a:pt x="0" y="0"/>
                </a:moveTo>
                <a:lnTo>
                  <a:pt x="6838950" y="0"/>
                </a:lnTo>
                <a:lnTo>
                  <a:pt x="6838950" y="942975"/>
                </a:lnTo>
                <a:lnTo>
                  <a:pt x="0" y="942975"/>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8" name="Freeform 8"/>
          <p:cNvSpPr/>
          <p:nvPr/>
        </p:nvSpPr>
        <p:spPr>
          <a:xfrm>
            <a:off x="7977302" y="4143603"/>
            <a:ext cx="3201129" cy="1582335"/>
          </a:xfrm>
          <a:custGeom>
            <a:avLst/>
            <a:gdLst/>
            <a:ahLst/>
            <a:cxnLst/>
            <a:rect l="l" t="t" r="r" b="b"/>
            <a:pathLst>
              <a:path w="4181475" h="2066925">
                <a:moveTo>
                  <a:pt x="0" y="0"/>
                </a:moveTo>
                <a:lnTo>
                  <a:pt x="4181475" y="0"/>
                </a:lnTo>
                <a:lnTo>
                  <a:pt x="4181475" y="2066925"/>
                </a:lnTo>
                <a:lnTo>
                  <a:pt x="0" y="2066925"/>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9" name="Freeform 9"/>
          <p:cNvSpPr/>
          <p:nvPr/>
        </p:nvSpPr>
        <p:spPr>
          <a:xfrm>
            <a:off x="9574220" y="3713383"/>
            <a:ext cx="2479234" cy="583349"/>
          </a:xfrm>
          <a:custGeom>
            <a:avLst/>
            <a:gdLst/>
            <a:ahLst/>
            <a:cxnLst/>
            <a:rect l="l" t="t" r="r" b="b"/>
            <a:pathLst>
              <a:path w="3238500" h="762000">
                <a:moveTo>
                  <a:pt x="0" y="0"/>
                </a:moveTo>
                <a:lnTo>
                  <a:pt x="3238500" y="0"/>
                </a:lnTo>
                <a:lnTo>
                  <a:pt x="3238500" y="762000"/>
                </a:lnTo>
                <a:lnTo>
                  <a:pt x="0" y="762000"/>
                </a:lnTo>
                <a:lnTo>
                  <a:pt x="0" y="0"/>
                </a:lnTo>
                <a:close/>
              </a:path>
            </a:pathLst>
          </a:custGeom>
          <a:blipFill>
            <a:blip r:embed="rId9"/>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10" name="Freeform 10"/>
          <p:cNvSpPr/>
          <p:nvPr/>
        </p:nvSpPr>
        <p:spPr>
          <a:xfrm>
            <a:off x="10303407" y="4427986"/>
            <a:ext cx="1888593" cy="2012555"/>
          </a:xfrm>
          <a:custGeom>
            <a:avLst/>
            <a:gdLst/>
            <a:ahLst/>
            <a:cxnLst/>
            <a:rect l="l" t="t" r="r" b="b"/>
            <a:pathLst>
              <a:path w="2466975" h="2628900">
                <a:moveTo>
                  <a:pt x="0" y="0"/>
                </a:moveTo>
                <a:lnTo>
                  <a:pt x="2466975" y="0"/>
                </a:lnTo>
                <a:lnTo>
                  <a:pt x="2466975" y="2628900"/>
                </a:lnTo>
                <a:lnTo>
                  <a:pt x="0" y="2628900"/>
                </a:lnTo>
                <a:lnTo>
                  <a:pt x="0" y="0"/>
                </a:lnTo>
                <a:close/>
              </a:path>
            </a:pathLst>
          </a:custGeom>
          <a:blipFill>
            <a:blip r:embed="rId10"/>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11" name="Freeform 11"/>
          <p:cNvSpPr/>
          <p:nvPr/>
        </p:nvSpPr>
        <p:spPr>
          <a:xfrm>
            <a:off x="0" y="6003029"/>
            <a:ext cx="12192000" cy="860440"/>
          </a:xfrm>
          <a:custGeom>
            <a:avLst/>
            <a:gdLst/>
            <a:ahLst/>
            <a:cxnLst/>
            <a:rect l="l" t="t" r="r" b="b"/>
            <a:pathLst>
              <a:path w="15925800" h="1123950">
                <a:moveTo>
                  <a:pt x="0" y="0"/>
                </a:moveTo>
                <a:lnTo>
                  <a:pt x="15925800" y="0"/>
                </a:lnTo>
                <a:lnTo>
                  <a:pt x="15925800" y="1123950"/>
                </a:lnTo>
                <a:lnTo>
                  <a:pt x="0" y="1123950"/>
                </a:lnTo>
                <a:lnTo>
                  <a:pt x="0" y="0"/>
                </a:lnTo>
                <a:close/>
              </a:path>
            </a:pathLst>
          </a:custGeom>
          <a:blipFill>
            <a:blip r:embed="rId11"/>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13" name="Freeform 13"/>
          <p:cNvSpPr/>
          <p:nvPr/>
        </p:nvSpPr>
        <p:spPr>
          <a:xfrm>
            <a:off x="2861187" y="1439840"/>
            <a:ext cx="6371304" cy="721895"/>
          </a:xfrm>
          <a:custGeom>
            <a:avLst/>
            <a:gdLst/>
            <a:ahLst/>
            <a:cxnLst/>
            <a:rect l="l" t="t" r="r" b="b"/>
            <a:pathLst>
              <a:path w="8343900" h="942975">
                <a:moveTo>
                  <a:pt x="0" y="0"/>
                </a:moveTo>
                <a:lnTo>
                  <a:pt x="8343900" y="0"/>
                </a:lnTo>
                <a:lnTo>
                  <a:pt x="8343900" y="942975"/>
                </a:lnTo>
                <a:lnTo>
                  <a:pt x="0" y="942975"/>
                </a:lnTo>
                <a:lnTo>
                  <a:pt x="0" y="0"/>
                </a:lnTo>
                <a:close/>
              </a:path>
            </a:pathLst>
          </a:custGeom>
          <a:blipFill>
            <a:blip r:embed="rId1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14" name="TextBox 14"/>
          <p:cNvSpPr txBox="1"/>
          <p:nvPr/>
        </p:nvSpPr>
        <p:spPr>
          <a:xfrm>
            <a:off x="3048000" y="1570214"/>
            <a:ext cx="5937504" cy="448841"/>
          </a:xfrm>
          <a:prstGeom prst="rect">
            <a:avLst/>
          </a:prstGeom>
        </p:spPr>
        <p:txBody>
          <a:bodyPr wrap="square" lIns="0" tIns="0" rIns="0" bIns="0" rtlCol="0" anchor="t">
            <a:spAutoFit/>
          </a:bodyPr>
          <a:lstStyle/>
          <a:p>
            <a:pPr marL="0" marR="0" lvl="0" indent="0" algn="ctr" defTabSz="914400" rtl="0" eaLnBrk="1" fontAlgn="auto" latinLnBrk="0" hangingPunct="1">
              <a:lnSpc>
                <a:spcPts val="3495"/>
              </a:lnSpc>
              <a:spcBef>
                <a:spcPts val="0"/>
              </a:spcBef>
              <a:spcAft>
                <a:spcPts val="0"/>
              </a:spcAft>
              <a:buClrTx/>
              <a:buSzTx/>
              <a:buFontTx/>
              <a:buNone/>
              <a:defRPr/>
            </a:pPr>
            <a:r>
              <a:rPr kumimoji="0" lang="en-US" sz="2495" b="1" i="0" u="none" strike="noStrike" kern="1200" cap="none" spc="-50" normalizeH="0" baseline="0" noProof="0" dirty="0">
                <a:ln>
                  <a:noFill/>
                </a:ln>
                <a:solidFill>
                  <a:srgbClr val="C80000"/>
                </a:solidFill>
                <a:effectLst/>
                <a:uLnTx/>
                <a:uFillTx/>
                <a:latin typeface="Roboto Bold"/>
                <a:ea typeface="Roboto Bold"/>
                <a:cs typeface="Roboto Bold"/>
                <a:sym typeface="Roboto Bold"/>
              </a:rPr>
              <a:t>HỘI LUẬT GIA THÀNH PHỐ HẢI PHÒNG</a:t>
            </a:r>
          </a:p>
        </p:txBody>
      </p:sp>
      <p:sp>
        <p:nvSpPr>
          <p:cNvPr id="15" name="TextBox 15"/>
          <p:cNvSpPr txBox="1"/>
          <p:nvPr/>
        </p:nvSpPr>
        <p:spPr>
          <a:xfrm>
            <a:off x="261917" y="2356490"/>
            <a:ext cx="11442069" cy="792076"/>
          </a:xfrm>
          <a:prstGeom prst="rect">
            <a:avLst/>
          </a:prstGeom>
        </p:spPr>
        <p:txBody>
          <a:bodyPr wrap="square" lIns="0" tIns="0" rIns="0" bIns="0" rtlCol="0" anchor="t">
            <a:spAutoFit/>
          </a:bodyPr>
          <a:lstStyle/>
          <a:p>
            <a:pPr marL="0" marR="0" lvl="0" indent="0" algn="ctr" defTabSz="914400" rtl="0" eaLnBrk="1" fontAlgn="auto" latinLnBrk="0" hangingPunct="1">
              <a:lnSpc>
                <a:spcPts val="6910"/>
              </a:lnSpc>
              <a:spcBef>
                <a:spcPts val="0"/>
              </a:spcBef>
              <a:spcAft>
                <a:spcPts val="0"/>
              </a:spcAft>
              <a:buClrTx/>
              <a:buSzTx/>
              <a:buFontTx/>
              <a:buNone/>
              <a:defRPr/>
            </a:pPr>
            <a:r>
              <a:rPr kumimoji="0" lang="en-US" sz="4400" b="1" i="0" u="none" strike="noStrike" kern="1200" cap="none" spc="-98" normalizeH="0" baseline="0" noProof="0" dirty="0">
                <a:ln>
                  <a:noFill/>
                </a:ln>
                <a:solidFill>
                  <a:schemeClr val="accent6"/>
                </a:solidFill>
                <a:uLnTx/>
                <a:uFillTx/>
                <a:latin typeface="Roboto Bold"/>
                <a:ea typeface="Roboto Bold"/>
                <a:cs typeface="Arial" panose="020B0604020202020204" pitchFamily="34" charset="0"/>
                <a:sym typeface="Roboto Bold"/>
              </a:rPr>
              <a:t>LUẬT TIẾP CẬN THÔNG </a:t>
            </a:r>
            <a:r>
              <a:rPr kumimoji="0" lang="en-US" sz="4400" b="1" i="0" u="none" strike="noStrike" kern="1200" cap="none" spc="-98" normalizeH="0" baseline="0" noProof="0">
                <a:ln>
                  <a:noFill/>
                </a:ln>
                <a:solidFill>
                  <a:schemeClr val="accent6"/>
                </a:solidFill>
                <a:uLnTx/>
                <a:uFillTx/>
                <a:latin typeface="Roboto Bold"/>
                <a:ea typeface="Roboto Bold"/>
                <a:cs typeface="Arial" panose="020B0604020202020204" pitchFamily="34" charset="0"/>
                <a:sym typeface="Roboto Bold"/>
              </a:rPr>
              <a:t>TIN </a:t>
            </a:r>
            <a:r>
              <a:rPr kumimoji="0" lang="en-US" sz="4400" b="1" i="0" u="none" strike="noStrike" kern="1200" cap="none" spc="-98" normalizeH="0" baseline="0" noProof="0" smtClean="0">
                <a:ln>
                  <a:noFill/>
                </a:ln>
                <a:solidFill>
                  <a:schemeClr val="accent6"/>
                </a:solidFill>
                <a:uLnTx/>
                <a:uFillTx/>
                <a:latin typeface="Roboto Bold"/>
                <a:ea typeface="Roboto Bold"/>
                <a:cs typeface="Arial" panose="020B0604020202020204" pitchFamily="34" charset="0"/>
                <a:sym typeface="Roboto Bold"/>
              </a:rPr>
              <a:t>NĂM 2026</a:t>
            </a:r>
            <a:endParaRPr kumimoji="0" lang="en-US" sz="4400" b="1" i="0" u="none" strike="noStrike" kern="1200" cap="none" spc="-98" normalizeH="0" baseline="0" noProof="0" dirty="0">
              <a:ln>
                <a:noFill/>
              </a:ln>
              <a:solidFill>
                <a:schemeClr val="accent6"/>
              </a:solidFill>
              <a:uLnTx/>
              <a:uFillTx/>
              <a:latin typeface="Roboto Bold"/>
              <a:ea typeface="Roboto Bold"/>
              <a:cs typeface="Arial" panose="020B0604020202020204" pitchFamily="34" charset="0"/>
              <a:sym typeface="Roboto Bold"/>
            </a:endParaRPr>
          </a:p>
        </p:txBody>
      </p:sp>
      <p:sp>
        <p:nvSpPr>
          <p:cNvPr id="16" name="Freeform 16"/>
          <p:cNvSpPr/>
          <p:nvPr/>
        </p:nvSpPr>
        <p:spPr>
          <a:xfrm>
            <a:off x="261917" y="5952271"/>
            <a:ext cx="875024" cy="721895"/>
          </a:xfrm>
          <a:custGeom>
            <a:avLst/>
            <a:gdLst/>
            <a:ahLst/>
            <a:cxnLst/>
            <a:rect l="l" t="t" r="r" b="b"/>
            <a:pathLst>
              <a:path w="1143000" h="942975">
                <a:moveTo>
                  <a:pt x="0" y="0"/>
                </a:moveTo>
                <a:lnTo>
                  <a:pt x="1143000" y="0"/>
                </a:lnTo>
                <a:lnTo>
                  <a:pt x="1143000" y="942975"/>
                </a:lnTo>
                <a:lnTo>
                  <a:pt x="0" y="942975"/>
                </a:lnTo>
                <a:lnTo>
                  <a:pt x="0" y="0"/>
                </a:lnTo>
                <a:close/>
              </a:path>
            </a:pathLst>
          </a:custGeom>
          <a:blipFill>
            <a:blip r:embed="rId1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17" name="Freeform 17"/>
          <p:cNvSpPr/>
          <p:nvPr/>
        </p:nvSpPr>
        <p:spPr>
          <a:xfrm>
            <a:off x="1230147" y="5882998"/>
            <a:ext cx="729187" cy="860440"/>
          </a:xfrm>
          <a:custGeom>
            <a:avLst/>
            <a:gdLst/>
            <a:ahLst/>
            <a:cxnLst/>
            <a:rect l="l" t="t" r="r" b="b"/>
            <a:pathLst>
              <a:path w="952500" h="1123950">
                <a:moveTo>
                  <a:pt x="0" y="0"/>
                </a:moveTo>
                <a:lnTo>
                  <a:pt x="952500" y="0"/>
                </a:lnTo>
                <a:lnTo>
                  <a:pt x="952500" y="1123950"/>
                </a:lnTo>
                <a:lnTo>
                  <a:pt x="0" y="1123950"/>
                </a:lnTo>
                <a:lnTo>
                  <a:pt x="0" y="0"/>
                </a:lnTo>
                <a:close/>
              </a:path>
            </a:pathLst>
          </a:custGeom>
          <a:blipFill>
            <a:blip r:embed="rId1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18" name="Freeform 18"/>
          <p:cNvSpPr/>
          <p:nvPr/>
        </p:nvSpPr>
        <p:spPr>
          <a:xfrm>
            <a:off x="9998177" y="5765899"/>
            <a:ext cx="882316" cy="867732"/>
          </a:xfrm>
          <a:custGeom>
            <a:avLst/>
            <a:gdLst/>
            <a:ahLst/>
            <a:cxnLst/>
            <a:rect l="l" t="t" r="r" b="b"/>
            <a:pathLst>
              <a:path w="1152525" h="1133475">
                <a:moveTo>
                  <a:pt x="0" y="0"/>
                </a:moveTo>
                <a:lnTo>
                  <a:pt x="1152525" y="0"/>
                </a:lnTo>
                <a:lnTo>
                  <a:pt x="1152525" y="1133475"/>
                </a:lnTo>
                <a:lnTo>
                  <a:pt x="0" y="1133475"/>
                </a:lnTo>
                <a:lnTo>
                  <a:pt x="0" y="0"/>
                </a:lnTo>
                <a:close/>
              </a:path>
            </a:pathLst>
          </a:custGeom>
          <a:blipFill>
            <a:blip r:embed="rId1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19" name="Freeform 19"/>
          <p:cNvSpPr/>
          <p:nvPr/>
        </p:nvSpPr>
        <p:spPr>
          <a:xfrm>
            <a:off x="11100043" y="5784273"/>
            <a:ext cx="736478" cy="867732"/>
          </a:xfrm>
          <a:custGeom>
            <a:avLst/>
            <a:gdLst/>
            <a:ahLst/>
            <a:cxnLst/>
            <a:rect l="l" t="t" r="r" b="b"/>
            <a:pathLst>
              <a:path w="962025" h="1133475">
                <a:moveTo>
                  <a:pt x="0" y="0"/>
                </a:moveTo>
                <a:lnTo>
                  <a:pt x="962025" y="0"/>
                </a:lnTo>
                <a:lnTo>
                  <a:pt x="962025" y="1133475"/>
                </a:lnTo>
                <a:lnTo>
                  <a:pt x="0" y="1133475"/>
                </a:lnTo>
                <a:lnTo>
                  <a:pt x="0" y="0"/>
                </a:lnTo>
                <a:close/>
              </a:path>
            </a:pathLst>
          </a:custGeom>
          <a:blipFill>
            <a:blip r:embed="rId1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22" name="Freeform 6"/>
          <p:cNvSpPr/>
          <p:nvPr/>
        </p:nvSpPr>
        <p:spPr>
          <a:xfrm>
            <a:off x="5155235" y="-149172"/>
            <a:ext cx="1868894" cy="1845785"/>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1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dirty="0">
              <a:ln>
                <a:noFill/>
              </a:ln>
              <a:solidFill>
                <a:prstClr val="black"/>
              </a:solidFill>
              <a:effectLst/>
              <a:uLnTx/>
              <a:uFillTx/>
              <a:latin typeface="Aptos"/>
              <a:ea typeface="+mn-ea"/>
              <a:cs typeface="+mn-cs"/>
            </a:endParaRPr>
          </a:p>
        </p:txBody>
      </p:sp>
      <p:pic>
        <p:nvPicPr>
          <p:cNvPr id="23" name="Picture 22"/>
          <p:cNvPicPr>
            <a:picLocks noChangeAspect="1"/>
          </p:cNvPicPr>
          <p:nvPr/>
        </p:nvPicPr>
        <p:blipFill>
          <a:blip r:embed="rId18"/>
          <a:stretch>
            <a:fillRect/>
          </a:stretch>
        </p:blipFill>
        <p:spPr>
          <a:xfrm>
            <a:off x="4913245" y="3363948"/>
            <a:ext cx="2302358" cy="3243118"/>
          </a:xfrm>
          <a:prstGeom prst="roundRect">
            <a:avLst/>
          </a:prstGeom>
          <a:effectLst>
            <a:outerShdw blurRad="63500" sx="102000" sy="102000" algn="ctr" rotWithShape="0">
              <a:schemeClr val="bg1">
                <a:alpha val="40000"/>
              </a:scheme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circle(in)">
                                      <p:cBhvr>
                                        <p:cTn id="7" dur="2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rcRect l="12245" t="66290" r="15317" b="13800"/>
          <a:stretch>
            <a:fillRect/>
          </a:stretch>
        </p:blipFill>
        <p:spPr>
          <a:xfrm>
            <a:off x="0" y="4972050"/>
            <a:ext cx="12192000" cy="1885950"/>
          </a:xfrm>
          <a:prstGeom prst="rect">
            <a:avLst/>
          </a:prstGeom>
        </p:spPr>
      </p:pic>
      <p:sp>
        <p:nvSpPr>
          <p:cNvPr id="22" name="Freeform 2"/>
          <p:cNvSpPr>
            <a:spLocks noGrp="1" noRot="1" noMove="1" noResize="1" noEditPoints="1" noAdjustHandles="1" noChangeArrowheads="1" noChangeShapeType="1"/>
          </p:cNvSpPr>
          <p:nvPr/>
        </p:nvSpPr>
        <p:spPr>
          <a:xfrm>
            <a:off x="0" y="0"/>
            <a:ext cx="12192000" cy="6861646"/>
          </a:xfrm>
          <a:custGeom>
            <a:avLst/>
            <a:gdLst/>
            <a:ahLst/>
            <a:cxnLst/>
            <a:rect l="l" t="t" r="r" b="b"/>
            <a:pathLst>
              <a:path w="15925800" h="8963025">
                <a:moveTo>
                  <a:pt x="0" y="0"/>
                </a:moveTo>
                <a:lnTo>
                  <a:pt x="15925800" y="0"/>
                </a:lnTo>
                <a:lnTo>
                  <a:pt x="15925800" y="8963025"/>
                </a:lnTo>
                <a:lnTo>
                  <a:pt x="0" y="8963025"/>
                </a:lnTo>
                <a:lnTo>
                  <a:pt x="0" y="0"/>
                </a:lnTo>
                <a:close/>
              </a:path>
            </a:pathLst>
          </a:custGeom>
          <a:blipFill>
            <a:blip r:embed="rId3"/>
            <a:stretch>
              <a:fillRect/>
            </a:stretch>
          </a:blipFill>
        </p:spPr>
        <p:txBody>
          <a:bodyPr/>
          <a:lstStyle/>
          <a:p>
            <a:pPr marL="0" marR="0" lvl="0" indent="0" algn="just" defTabSz="914400" rtl="0" eaLnBrk="1" fontAlgn="auto" latinLnBrk="0" hangingPunct="1">
              <a:lnSpc>
                <a:spcPct val="100000"/>
              </a:lnSpc>
              <a:spcBef>
                <a:spcPts val="1200"/>
              </a:spcBef>
              <a:spcAft>
                <a:spcPts val="0"/>
              </a:spcAft>
              <a:buClrTx/>
              <a:buSzTx/>
              <a:buFontTx/>
              <a:buNone/>
              <a:defRPr/>
            </a:pPr>
            <a:endParaRPr kumimoji="0" lang="en-US" sz="2400" b="0" i="0" u="none" strike="noStrike" kern="1200" cap="none" spc="0" normalizeH="0" baseline="0" noProof="1">
              <a:ln>
                <a:noFill/>
              </a:ln>
              <a:solidFill>
                <a:prstClr val="black"/>
              </a:solidFill>
              <a:effectLst/>
              <a:uLnTx/>
              <a:uFillTx/>
              <a:latin typeface="Times New Roman" panose="02020603050405020304" pitchFamily="18" charset="0"/>
              <a:ea typeface="SimSun" panose="02010600030101010101" pitchFamily="2" charset="-122"/>
              <a:cs typeface="+mn-cs"/>
            </a:endParaRPr>
          </a:p>
        </p:txBody>
      </p:sp>
      <p:pic>
        <p:nvPicPr>
          <p:cNvPr id="6" name="Picture 5"/>
          <p:cNvPicPr>
            <a:picLocks noChangeAspect="1"/>
          </p:cNvPicPr>
          <p:nvPr/>
        </p:nvPicPr>
        <p:blipFill>
          <a:blip r:embed="rId2"/>
          <a:srcRect l="12245" t="66290" r="15317" b="13800"/>
          <a:stretch>
            <a:fillRect/>
          </a:stretch>
        </p:blipFill>
        <p:spPr>
          <a:xfrm>
            <a:off x="-10275" y="4981812"/>
            <a:ext cx="12192000" cy="1885950"/>
          </a:xfrm>
          <a:prstGeom prst="rect">
            <a:avLst/>
          </a:prstGeom>
        </p:spPr>
      </p:pic>
      <p:sp>
        <p:nvSpPr>
          <p:cNvPr id="4" name="Thought Bubble: Cloud 3"/>
          <p:cNvSpPr/>
          <p:nvPr/>
        </p:nvSpPr>
        <p:spPr>
          <a:xfrm>
            <a:off x="978099" y="1536046"/>
            <a:ext cx="10016726" cy="3876612"/>
          </a:xfrm>
          <a:prstGeom prst="cloudCallou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cxnSp>
        <p:nvCxnSpPr>
          <p:cNvPr id="13" name="Straight Connector 12"/>
          <p:cNvCxnSpPr/>
          <p:nvPr/>
        </p:nvCxnSpPr>
        <p:spPr>
          <a:xfrm>
            <a:off x="-20550" y="842734"/>
            <a:ext cx="12212550" cy="0"/>
          </a:xfrm>
          <a:prstGeom prst="line">
            <a:avLst/>
          </a:prstGeom>
        </p:spPr>
        <p:style>
          <a:lnRef idx="3">
            <a:schemeClr val="accent1"/>
          </a:lnRef>
          <a:fillRef idx="0">
            <a:schemeClr val="accent1"/>
          </a:fillRef>
          <a:effectRef idx="2">
            <a:schemeClr val="accent1"/>
          </a:effectRef>
          <a:fontRef idx="minor">
            <a:schemeClr val="tx1"/>
          </a:fontRef>
        </p:style>
      </p:cxnSp>
      <p:sp>
        <p:nvSpPr>
          <p:cNvPr id="23" name="Freeform 3"/>
          <p:cNvSpPr/>
          <p:nvPr/>
        </p:nvSpPr>
        <p:spPr>
          <a:xfrm>
            <a:off x="-20550" y="-9762"/>
            <a:ext cx="2878050" cy="1952862"/>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4"/>
            <a:stretch>
              <a:fillRect/>
            </a:stretch>
          </a:blipFill>
          <a:effectLst>
            <a:outerShdw blurRad="63500" sx="102000" sy="102000" algn="ctr"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7110412" y="4705350"/>
            <a:ext cx="5081587" cy="2185420"/>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5"/>
            <a:stretch>
              <a:fillRect/>
            </a:stretch>
          </a:blipFill>
          <a:effectLst>
            <a:outerShdw blurRad="63500" sx="102000" sy="102000" algn="ctr"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3185860" y="124609"/>
            <a:ext cx="6457951"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3200" b="1" i="0" u="none" strike="noStrike" kern="1200" cap="none" spc="0" normalizeH="0" baseline="0" noProof="1">
                <a:ln>
                  <a:noFill/>
                </a:ln>
                <a:solidFill>
                  <a:srgbClr val="2E2E2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 1: QUY ĐỊNH CHUNG</a:t>
            </a:r>
            <a:endParaRPr kumimoji="0" lang="en-US" sz="3200" b="0" i="0" u="none" strike="noStrike" kern="1200" cap="none" spc="0" normalizeH="0" baseline="0" noProof="1">
              <a:ln>
                <a:noFill/>
              </a:ln>
              <a:solidFill>
                <a:prstClr val="black"/>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3" name="TextBox 2"/>
          <p:cNvSpPr txBox="1"/>
          <p:nvPr/>
        </p:nvSpPr>
        <p:spPr>
          <a:xfrm>
            <a:off x="2459829" y="2705725"/>
            <a:ext cx="7017545"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750"/>
              </a:spcAft>
              <a:buClrTx/>
              <a:buSzTx/>
              <a:buFontTx/>
              <a:buNone/>
              <a:defRPr/>
            </a:pPr>
            <a:r>
              <a:rPr kumimoji="0" lang="en-US" sz="4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Vì</a:t>
            </a:r>
            <a:r>
              <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sao</a:t>
            </a:r>
            <a:r>
              <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Luật</a:t>
            </a:r>
            <a:r>
              <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2026 </a:t>
            </a:r>
            <a:r>
              <a:rPr kumimoji="0" lang="en-US" sz="4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lại</a:t>
            </a:r>
            <a:r>
              <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bổ</a:t>
            </a:r>
            <a:r>
              <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sung </a:t>
            </a:r>
            <a:r>
              <a:rPr kumimoji="0" lang="en-US" sz="4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thêm</a:t>
            </a:r>
            <a:r>
              <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quy</a:t>
            </a:r>
            <a:r>
              <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định</a:t>
            </a:r>
            <a:r>
              <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này</a:t>
            </a:r>
            <a:r>
              <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4400" b="1" i="0" u="none" strike="noStrike" kern="1200" cap="none" spc="0" normalizeH="0" baseline="0" noProof="0" dirty="0">
              <a:ln>
                <a:noFill/>
              </a:ln>
              <a:solidFill>
                <a:srgbClr val="FF000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pic>
        <p:nvPicPr>
          <p:cNvPr id="5" name="Picture 4" descr="Φιλομαθημα: ΕΝΟΤΗΤΑ 3 ΚΕΦΑΛΑΙΟ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17741" y="4797428"/>
            <a:ext cx="2963984" cy="208009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2"/>
          <p:cNvSpPr/>
          <p:nvPr/>
        </p:nvSpPr>
        <p:spPr>
          <a:xfrm>
            <a:off x="0" y="0"/>
            <a:ext cx="12192000" cy="842734"/>
          </a:xfrm>
          <a:custGeom>
            <a:avLst/>
            <a:gdLst/>
            <a:ahLst/>
            <a:cxnLst/>
            <a:rect l="l" t="t" r="r" b="b"/>
            <a:pathLst>
              <a:path w="15925800" h="8963025">
                <a:moveTo>
                  <a:pt x="0" y="0"/>
                </a:moveTo>
                <a:lnTo>
                  <a:pt x="15925800" y="0"/>
                </a:lnTo>
                <a:lnTo>
                  <a:pt x="15925800" y="8963025"/>
                </a:lnTo>
                <a:lnTo>
                  <a:pt x="0" y="8963025"/>
                </a:lnTo>
                <a:lnTo>
                  <a:pt x="0" y="0"/>
                </a:lnTo>
                <a:close/>
              </a:path>
            </a:pathLst>
          </a:custGeom>
          <a:blipFill>
            <a:blip r:embed="rId2"/>
            <a:stretch>
              <a:fillRect t="13" b="-714224"/>
            </a:stretch>
          </a:blipFill>
        </p:spPr>
        <p:txBody>
          <a:bodyPr/>
          <a:lstStyle/>
          <a:p>
            <a:pPr marL="0" marR="0" lvl="0" indent="0" algn="just" defTabSz="914400" rtl="0" eaLnBrk="1" fontAlgn="auto" latinLnBrk="0" hangingPunct="1">
              <a:lnSpc>
                <a:spcPct val="100000"/>
              </a:lnSpc>
              <a:spcBef>
                <a:spcPts val="1200"/>
              </a:spcBef>
              <a:spcAft>
                <a:spcPts val="0"/>
              </a:spcAft>
              <a:buClrTx/>
              <a:buSzTx/>
              <a:buFontTx/>
              <a:buNone/>
              <a:defRPr/>
            </a:pPr>
            <a:endParaRPr kumimoji="0" lang="en-US" sz="2400" b="0" i="0" u="none" strike="noStrike" kern="1200" cap="none" spc="0" normalizeH="0" baseline="0" noProof="1">
              <a:ln>
                <a:noFill/>
              </a:ln>
              <a:solidFill>
                <a:prstClr val="black"/>
              </a:solidFill>
              <a:effectLst/>
              <a:uLnTx/>
              <a:uFillTx/>
              <a:latin typeface="Times New Roman" panose="02020603050405020304" pitchFamily="18" charset="0"/>
              <a:ea typeface="SimSun" panose="02010600030101010101" pitchFamily="2" charset="-122"/>
              <a:cs typeface="+mn-cs"/>
            </a:endParaRPr>
          </a:p>
        </p:txBody>
      </p:sp>
      <p:pic>
        <p:nvPicPr>
          <p:cNvPr id="4" name="Picture 3"/>
          <p:cNvPicPr>
            <a:picLocks noChangeAspect="1"/>
          </p:cNvPicPr>
          <p:nvPr/>
        </p:nvPicPr>
        <p:blipFill>
          <a:blip r:embed="rId3"/>
          <a:srcRect l="12245" t="66290" r="15317" b="13800"/>
          <a:stretch>
            <a:fillRect/>
          </a:stretch>
        </p:blipFill>
        <p:spPr>
          <a:xfrm>
            <a:off x="0" y="4972050"/>
            <a:ext cx="12192000" cy="1885950"/>
          </a:xfrm>
          <a:prstGeom prst="rect">
            <a:avLst/>
          </a:prstGeom>
        </p:spPr>
      </p:pic>
      <p:cxnSp>
        <p:nvCxnSpPr>
          <p:cNvPr id="13" name="Straight Connector 12"/>
          <p:cNvCxnSpPr/>
          <p:nvPr/>
        </p:nvCxnSpPr>
        <p:spPr>
          <a:xfrm>
            <a:off x="-20550" y="842734"/>
            <a:ext cx="12212550" cy="0"/>
          </a:xfrm>
          <a:prstGeom prst="line">
            <a:avLst/>
          </a:prstGeom>
        </p:spPr>
        <p:style>
          <a:lnRef idx="3">
            <a:schemeClr val="accent1"/>
          </a:lnRef>
          <a:fillRef idx="0">
            <a:schemeClr val="accent1"/>
          </a:fillRef>
          <a:effectRef idx="2">
            <a:schemeClr val="accent1"/>
          </a:effectRef>
          <a:fontRef idx="minor">
            <a:schemeClr val="tx1"/>
          </a:fontRef>
        </p:style>
      </p:cxnSp>
      <p:sp>
        <p:nvSpPr>
          <p:cNvPr id="23" name="Freeform 3"/>
          <p:cNvSpPr/>
          <p:nvPr/>
        </p:nvSpPr>
        <p:spPr>
          <a:xfrm>
            <a:off x="-20550" y="-9762"/>
            <a:ext cx="2878050" cy="1952862"/>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8820150" y="5581647"/>
            <a:ext cx="3371849" cy="1309122"/>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3185860" y="124609"/>
            <a:ext cx="6457951"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3200" b="1" i="0" u="none" strike="noStrike" kern="1200" cap="none" spc="0" normalizeH="0" baseline="0" noProof="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 1: QUY ĐỊNH CHUNG</a:t>
            </a:r>
            <a:endParaRPr kumimoji="0" lang="en-US" sz="3200" b="0" i="0" u="none" strike="noStrike" kern="1200" cap="none" spc="0" normalizeH="0" baseline="0" noProof="1">
              <a:ln>
                <a:noFill/>
              </a:ln>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3" name="TextBox 2"/>
          <p:cNvSpPr txBox="1"/>
          <p:nvPr/>
        </p:nvSpPr>
        <p:spPr>
          <a:xfrm>
            <a:off x="616350" y="3334878"/>
            <a:ext cx="6544864" cy="2246769"/>
          </a:xfrm>
          <a:prstGeom prst="rect">
            <a:avLst/>
          </a:prstGeom>
          <a:noFill/>
        </p:spPr>
        <p:txBody>
          <a:bodyPr wrap="square">
            <a:spAutoFit/>
          </a:bodyPr>
          <a:lstStyle/>
          <a:p>
            <a:pPr marL="0" marR="0" lvl="0" indent="0" algn="just" defTabSz="914400" rtl="0" eaLnBrk="1" fontAlgn="auto" latinLnBrk="0" hangingPunct="1">
              <a:lnSpc>
                <a:spcPct val="100000"/>
              </a:lnSpc>
              <a:spcBef>
                <a:spcPts val="1800"/>
              </a:spcBef>
              <a:spcAft>
                <a:spcPts val="0"/>
              </a:spcAft>
              <a:buClrTx/>
              <a:buSzTx/>
              <a:buFontTx/>
              <a:buNone/>
              <a:defRPr/>
            </a:pPr>
            <a:r>
              <a:rPr kumimoji="0" lang="en-US" sz="2800" b="1" i="1" u="sng"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Ví</a:t>
            </a:r>
            <a:r>
              <a:rPr kumimoji="0" lang="en-US" sz="2800" b="1" i="1" u="sng"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sng"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dụ</a:t>
            </a:r>
            <a:r>
              <a:rPr kumimoji="0" lang="en-US" sz="2800" b="1" i="1" u="sng"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1" i="1" u="sng"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mn-cs"/>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800" b="0" i="0" u="none" strike="noStrike" kern="1200" cap="none" spc="0" normalizeH="0" baseline="0" noProof="0" dirty="0">
                <a:ln>
                  <a:noFill/>
                </a:ln>
                <a:solidFill>
                  <a:srgbClr val="2E2E2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Dịch</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vụ</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công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trong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lĩnh</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vực</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đất</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đai</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mn-cs"/>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Dịch</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vụ</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công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trong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lĩnh</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vực</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môi</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trường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mn-cs"/>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Dịch</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vụ</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công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trong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lĩnh</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vực</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y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tế</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giáo</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dục</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mn-cs"/>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Dịch</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vụ</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công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trong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lĩnh</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vực</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tư</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pháp</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mn-cs"/>
            </a:endParaRPr>
          </a:p>
        </p:txBody>
      </p:sp>
      <p:sp>
        <p:nvSpPr>
          <p:cNvPr id="9" name="TextBox 8"/>
          <p:cNvSpPr txBox="1"/>
          <p:nvPr/>
        </p:nvSpPr>
        <p:spPr>
          <a:xfrm>
            <a:off x="672782" y="1561880"/>
            <a:ext cx="6324600" cy="138499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Vì</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tế</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hiện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nay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nhiều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dịch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vụ</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công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được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hiện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thông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qua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các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đơn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vị</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nghiệp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công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endParaRPr>
          </a:p>
        </p:txBody>
      </p:sp>
      <p:pic>
        <p:nvPicPr>
          <p:cNvPr id="10" name="Picture 9" descr="Dịch vụ công trực tuyến là gì? Các loại dịch vụ công trực tuyến?"/>
          <p:cNvPicPr>
            <a:picLocks noChangeAspect="1"/>
          </p:cNvPicPr>
          <p:nvPr/>
        </p:nvPicPr>
        <p:blipFill>
          <a:blip r:embed="rId6"/>
          <a:stretch>
            <a:fillRect/>
          </a:stretch>
        </p:blipFill>
        <p:spPr>
          <a:xfrm>
            <a:off x="7325045" y="1938918"/>
            <a:ext cx="4649424" cy="3809997"/>
          </a:xfrm>
          <a:prstGeom prst="roundRect">
            <a:avLst/>
          </a:prstGeom>
          <a:effectLst>
            <a:outerShdw blurRad="63500" sx="102000" sy="102000" algn="ctr" rotWithShape="0">
              <a:prstClr val="black">
                <a:alpha val="40000"/>
              </a:prstClr>
            </a:outerShdw>
          </a:effectLst>
        </p:spPr>
      </p:pic>
    </p:spTree>
  </p:cSld>
  <p:clrMapOvr>
    <a:masterClrMapping/>
  </p:clrMapOvr>
  <p:transition spd="slow">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2"/>
          <p:cNvSpPr/>
          <p:nvPr/>
        </p:nvSpPr>
        <p:spPr>
          <a:xfrm>
            <a:off x="0" y="0"/>
            <a:ext cx="12192000" cy="823684"/>
          </a:xfrm>
          <a:custGeom>
            <a:avLst/>
            <a:gdLst/>
            <a:ahLst/>
            <a:cxnLst/>
            <a:rect l="l" t="t" r="r" b="b"/>
            <a:pathLst>
              <a:path w="15925800" h="8963025">
                <a:moveTo>
                  <a:pt x="0" y="0"/>
                </a:moveTo>
                <a:lnTo>
                  <a:pt x="15925800" y="0"/>
                </a:lnTo>
                <a:lnTo>
                  <a:pt x="15925800" y="8963025"/>
                </a:lnTo>
                <a:lnTo>
                  <a:pt x="0" y="8963025"/>
                </a:lnTo>
                <a:lnTo>
                  <a:pt x="0" y="0"/>
                </a:lnTo>
                <a:close/>
              </a:path>
            </a:pathLst>
          </a:custGeom>
          <a:blipFill>
            <a:blip r:embed="rId2"/>
            <a:stretch>
              <a:fillRect b="-733043"/>
            </a:stretch>
          </a:blipFill>
        </p:spPr>
        <p:txBody>
          <a:bodyPr/>
          <a:lstStyle/>
          <a:p>
            <a:pPr marL="0" marR="0" lvl="0" indent="0" algn="just" defTabSz="914400" rtl="0" eaLnBrk="1" fontAlgn="auto" latinLnBrk="0" hangingPunct="1">
              <a:lnSpc>
                <a:spcPct val="100000"/>
              </a:lnSpc>
              <a:spcBef>
                <a:spcPts val="1200"/>
              </a:spcBef>
              <a:spcAft>
                <a:spcPts val="0"/>
              </a:spcAft>
              <a:buClrTx/>
              <a:buSzTx/>
              <a:buFontTx/>
              <a:buNone/>
              <a:defRPr/>
            </a:pPr>
            <a:endParaRPr kumimoji="0" lang="en-US" sz="2400" b="0" i="0" u="none" strike="noStrike" kern="1200" cap="none" spc="0" normalizeH="0" baseline="0" noProof="1">
              <a:ln>
                <a:noFill/>
              </a:ln>
              <a:solidFill>
                <a:prstClr val="black"/>
              </a:solidFill>
              <a:effectLst/>
              <a:uLnTx/>
              <a:uFillTx/>
              <a:latin typeface="Times New Roman" panose="02020603050405020304" pitchFamily="18" charset="0"/>
              <a:ea typeface="SimSun" panose="02010600030101010101" pitchFamily="2" charset="-122"/>
              <a:cs typeface="+mn-cs"/>
            </a:endParaRPr>
          </a:p>
        </p:txBody>
      </p:sp>
      <p:pic>
        <p:nvPicPr>
          <p:cNvPr id="2" name="Picture 1"/>
          <p:cNvPicPr>
            <a:picLocks noChangeAspect="1"/>
          </p:cNvPicPr>
          <p:nvPr/>
        </p:nvPicPr>
        <p:blipFill>
          <a:blip r:embed="rId3"/>
          <a:srcRect l="12245" t="66290" r="15317" b="13800"/>
          <a:stretch>
            <a:fillRect/>
          </a:stretch>
        </p:blipFill>
        <p:spPr>
          <a:xfrm>
            <a:off x="0" y="4972050"/>
            <a:ext cx="12192000" cy="1885950"/>
          </a:xfrm>
          <a:prstGeom prst="rect">
            <a:avLst/>
          </a:prstGeom>
        </p:spPr>
      </p:pic>
      <p:sp>
        <p:nvSpPr>
          <p:cNvPr id="25" name="Rectangle: Rounded Corners 24"/>
          <p:cNvSpPr/>
          <p:nvPr/>
        </p:nvSpPr>
        <p:spPr>
          <a:xfrm>
            <a:off x="652461" y="1962150"/>
            <a:ext cx="10787064" cy="4001638"/>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cxnSp>
        <p:nvCxnSpPr>
          <p:cNvPr id="13" name="Straight Connector 12"/>
          <p:cNvCxnSpPr/>
          <p:nvPr/>
        </p:nvCxnSpPr>
        <p:spPr>
          <a:xfrm>
            <a:off x="-20550" y="842734"/>
            <a:ext cx="12212550" cy="0"/>
          </a:xfrm>
          <a:prstGeom prst="line">
            <a:avLst/>
          </a:prstGeom>
        </p:spPr>
        <p:style>
          <a:lnRef idx="3">
            <a:schemeClr val="accent1"/>
          </a:lnRef>
          <a:fillRef idx="0">
            <a:schemeClr val="accent1"/>
          </a:fillRef>
          <a:effectRef idx="2">
            <a:schemeClr val="accent1"/>
          </a:effectRef>
          <a:fontRef idx="minor">
            <a:schemeClr val="tx1"/>
          </a:fontRef>
        </p:style>
      </p:cxnSp>
      <p:sp>
        <p:nvSpPr>
          <p:cNvPr id="23" name="Freeform 3"/>
          <p:cNvSpPr/>
          <p:nvPr/>
        </p:nvSpPr>
        <p:spPr>
          <a:xfrm>
            <a:off x="-20550" y="-9762"/>
            <a:ext cx="2878050" cy="1952862"/>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7110412" y="4705350"/>
            <a:ext cx="5081587" cy="2185420"/>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3185860" y="124609"/>
            <a:ext cx="6457951"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3200" b="1" i="0" u="none" strike="noStrike" kern="1200" cap="none" spc="0" normalizeH="0" baseline="0" noProof="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 1: QUY ĐỊNH CHUNG</a:t>
            </a:r>
            <a:endParaRPr kumimoji="0" lang="en-US" sz="3200" b="0" i="0" u="none" strike="noStrike" kern="1200" cap="none" spc="0" normalizeH="0" baseline="0" noProof="1">
              <a:ln>
                <a:noFill/>
              </a:ln>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11" name="TextBox 10"/>
          <p:cNvSpPr txBox="1"/>
          <p:nvPr/>
        </p:nvSpPr>
        <p:spPr>
          <a:xfrm>
            <a:off x="1202059" y="2267255"/>
            <a:ext cx="9687867" cy="216982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1200"/>
              </a:spcAft>
              <a:buClrTx/>
              <a:buSzTx/>
              <a:buFontTx/>
              <a:buNone/>
              <a:defRPr/>
            </a:pPr>
            <a:r>
              <a:rPr kumimoji="0" lang="en-US" sz="25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mn-cs"/>
              </a:rPr>
              <a:t>So với Luật 2016 </a:t>
            </a: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mn-cs"/>
              </a:rPr>
              <a:t>=&gt; Ngoài những thông tin do cơ quan đơn vị tạo ra, Luật bổ sung thêm quy định hoàn toàn mới về thông tin do cơ quan đơn vị nắm giữ </a:t>
            </a: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mn-cs"/>
              </a:rPr>
              <a:t>=&gt; là những </a:t>
            </a: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rPr>
              <a:t> thông tin do cơ quan, đơn vị nhận được trong quá trình thực hiện chức năng, nhiệm vụ, quyền hạn theo quy định của pháp luật.</a:t>
            </a:r>
          </a:p>
        </p:txBody>
      </p:sp>
      <p:sp>
        <p:nvSpPr>
          <p:cNvPr id="6" name="TextBox 5"/>
          <p:cNvSpPr txBox="1"/>
          <p:nvPr/>
        </p:nvSpPr>
        <p:spPr>
          <a:xfrm>
            <a:off x="904874" y="1162249"/>
            <a:ext cx="11287125"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1">
                <a:ln>
                  <a:noFill/>
                </a:ln>
                <a:solidFill>
                  <a:srgbClr val="FF0000"/>
                </a:solidFill>
                <a:effectLst/>
                <a:uLnTx/>
                <a:uFillTx/>
                <a:latin typeface="Times New Roman" panose="02020603050405020304" pitchFamily="18" charset="0"/>
                <a:ea typeface="Times New Roman" panose="02020603050405020304" pitchFamily="18" charset="0"/>
                <a:cs typeface="+mn-cs"/>
              </a:rPr>
              <a:t>Điều 2: Về giải thích từ ngữ: </a:t>
            </a:r>
            <a:endParaRPr kumimoji="0" lang="en-US" sz="2800" b="0" i="0" u="none" strike="noStrike" kern="1200" cap="none" spc="0" normalizeH="0" baseline="0" noProof="1">
              <a:ln>
                <a:noFill/>
              </a:ln>
              <a:solidFill>
                <a:srgbClr val="FF0000"/>
              </a:solidFill>
              <a:effectLst/>
              <a:uLnTx/>
              <a:uFillTx/>
              <a:latin typeface="Times New Roman" panose="02020603050405020304" pitchFamily="18" charset="0"/>
              <a:ea typeface="SimSun" panose="02010600030101010101" pitchFamily="2" charset="-122"/>
              <a:cs typeface="+mn-cs"/>
            </a:endParaRPr>
          </a:p>
        </p:txBody>
      </p:sp>
      <p:sp>
        <p:nvSpPr>
          <p:cNvPr id="5" name="TextBox 4"/>
          <p:cNvSpPr txBox="1"/>
          <p:nvPr/>
        </p:nvSpPr>
        <p:spPr>
          <a:xfrm>
            <a:off x="1202060" y="4823407"/>
            <a:ext cx="9318066"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Pts val="900"/>
              <a:buFontTx/>
              <a:buNone/>
              <a:defRPr/>
            </a:pPr>
            <a:r>
              <a:rPr kumimoji="0" lang="en-US" sz="2800" b="1" i="1"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Arial" panose="020B0604020202020204" pitchFamily="34" charset="0"/>
              </a:rPr>
              <a:t>=&gt; Phạm vi tiếp cận thông tin của người dân rộng hơn .</a:t>
            </a: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2"/>
          <p:cNvSpPr/>
          <p:nvPr/>
        </p:nvSpPr>
        <p:spPr>
          <a:xfrm>
            <a:off x="0" y="0"/>
            <a:ext cx="12192000" cy="6858000"/>
          </a:xfrm>
          <a:custGeom>
            <a:avLst/>
            <a:gdLst/>
            <a:ahLst/>
            <a:cxnLst/>
            <a:rect l="l" t="t" r="r" b="b"/>
            <a:pathLst>
              <a:path w="15925800" h="8963025">
                <a:moveTo>
                  <a:pt x="0" y="0"/>
                </a:moveTo>
                <a:lnTo>
                  <a:pt x="15925800" y="0"/>
                </a:lnTo>
                <a:lnTo>
                  <a:pt x="15925800" y="8963025"/>
                </a:lnTo>
                <a:lnTo>
                  <a:pt x="0" y="8963025"/>
                </a:lnTo>
                <a:lnTo>
                  <a:pt x="0" y="0"/>
                </a:lnTo>
                <a:close/>
              </a:path>
            </a:pathLst>
          </a:custGeom>
          <a:blipFill>
            <a:blip r:embed="rId2"/>
            <a:stretch>
              <a:fillRect b="88130"/>
            </a:stretch>
          </a:blipFill>
        </p:spPr>
        <p:txBody>
          <a:bodyPr/>
          <a:lstStyle/>
          <a:p>
            <a:pPr marL="0" marR="0" lvl="0" indent="0" algn="just" defTabSz="914400" rtl="0" eaLnBrk="1" fontAlgn="auto" latinLnBrk="0" hangingPunct="1">
              <a:lnSpc>
                <a:spcPct val="100000"/>
              </a:lnSpc>
              <a:spcBef>
                <a:spcPts val="1200"/>
              </a:spcBef>
              <a:spcAft>
                <a:spcPts val="0"/>
              </a:spcAft>
              <a:buClrTx/>
              <a:buSzTx/>
              <a:buFontTx/>
              <a:buNone/>
              <a:defRPr/>
            </a:pPr>
            <a:endParaRPr kumimoji="0" lang="en-US" sz="2400" b="0" i="0" u="none" strike="noStrike" kern="1200" cap="none" spc="0" normalizeH="0" baseline="0" noProof="1">
              <a:ln>
                <a:noFill/>
              </a:ln>
              <a:solidFill>
                <a:prstClr val="black"/>
              </a:solidFill>
              <a:effectLst/>
              <a:uLnTx/>
              <a:uFillTx/>
              <a:latin typeface="Times New Roman" panose="02020603050405020304" pitchFamily="18" charset="0"/>
              <a:ea typeface="SimSun" panose="02010600030101010101" pitchFamily="2" charset="-122"/>
              <a:cs typeface="+mn-cs"/>
            </a:endParaRPr>
          </a:p>
        </p:txBody>
      </p:sp>
      <p:pic>
        <p:nvPicPr>
          <p:cNvPr id="2" name="Picture 1" descr="Nguyên tắc là gì? (Cập nhật)"/>
          <p:cNvPicPr>
            <a:picLocks noChangeAspect="1"/>
          </p:cNvPicPr>
          <p:nvPr/>
        </p:nvPicPr>
        <p:blipFill>
          <a:blip r:embed="rId3"/>
          <a:stretch>
            <a:fillRect/>
          </a:stretch>
        </p:blipFill>
        <p:spPr>
          <a:xfrm>
            <a:off x="7970129" y="2347693"/>
            <a:ext cx="4221870" cy="4468834"/>
          </a:xfrm>
          <a:prstGeom prst="rect">
            <a:avLst/>
          </a:prstGeom>
          <a:effectLst>
            <a:outerShdw blurRad="63500" sx="102000" sy="102000" algn="ctr" rotWithShape="0">
              <a:prstClr val="black">
                <a:alpha val="40000"/>
              </a:prstClr>
            </a:outerShdw>
          </a:effectLst>
        </p:spPr>
      </p:pic>
      <p:cxnSp>
        <p:nvCxnSpPr>
          <p:cNvPr id="13" name="Straight Connector 12"/>
          <p:cNvCxnSpPr/>
          <p:nvPr/>
        </p:nvCxnSpPr>
        <p:spPr>
          <a:xfrm>
            <a:off x="-20550" y="842734"/>
            <a:ext cx="12212550" cy="0"/>
          </a:xfrm>
          <a:prstGeom prst="line">
            <a:avLst/>
          </a:prstGeom>
        </p:spPr>
        <p:style>
          <a:lnRef idx="3">
            <a:schemeClr val="accent1"/>
          </a:lnRef>
          <a:fillRef idx="0">
            <a:schemeClr val="accent1"/>
          </a:fillRef>
          <a:effectRef idx="2">
            <a:schemeClr val="accent1"/>
          </a:effectRef>
          <a:fontRef idx="minor">
            <a:schemeClr val="tx1"/>
          </a:fontRef>
        </p:style>
      </p:cxnSp>
      <p:sp>
        <p:nvSpPr>
          <p:cNvPr id="23" name="Freeform 3"/>
          <p:cNvSpPr/>
          <p:nvPr/>
        </p:nvSpPr>
        <p:spPr>
          <a:xfrm>
            <a:off x="-20550" y="-9762"/>
            <a:ext cx="2878050" cy="1952862"/>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9643811" y="5619750"/>
            <a:ext cx="2548188" cy="1271020"/>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3185860" y="124609"/>
            <a:ext cx="6457951"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3200" b="1" i="0" u="none" strike="noStrike" kern="1200" cap="none" spc="0" normalizeH="0" baseline="0" noProof="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 1: QUY ĐỊNH CHUNG</a:t>
            </a:r>
            <a:endParaRPr kumimoji="0" lang="en-US" sz="3200" b="0" i="0" u="none" strike="noStrike" kern="1200" cap="none" spc="0" normalizeH="0" baseline="0" noProof="1">
              <a:ln>
                <a:noFill/>
              </a:ln>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11" name="TextBox 10"/>
          <p:cNvSpPr txBox="1"/>
          <p:nvPr/>
        </p:nvSpPr>
        <p:spPr>
          <a:xfrm>
            <a:off x="638175" y="2033668"/>
            <a:ext cx="6648449" cy="441146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2400" b="1" i="0" u="none" strike="noStrike" kern="1200" cap="none" spc="0" normalizeH="0" baseline="0" noProof="1" smtClean="0">
                <a:ln>
                  <a:noFill/>
                </a:ln>
                <a:solidFill>
                  <a:srgbClr val="0070C0"/>
                </a:solidFill>
                <a:effectLst/>
                <a:uLnTx/>
                <a:uFillTx/>
                <a:latin typeface="Times New Roman" panose="02020603050405020304" pitchFamily="18" charset="0"/>
                <a:ea typeface="SimSun" panose="02010600030101010101" pitchFamily="2" charset="-122"/>
                <a:cs typeface="+mn-cs"/>
              </a:rPr>
              <a:t>Luật </a:t>
            </a:r>
            <a:r>
              <a:rPr kumimoji="0" lang="en-US" sz="2400" b="1"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rPr>
              <a:t>2026 rút gọn từ 6 nguyên tắc còn 5 nguyên tắc, đồng thời quy định bổ sung nguyên tắc </a:t>
            </a:r>
            <a:r>
              <a:rPr kumimoji="0" lang="en-US" sz="24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mn-cs"/>
              </a:rPr>
              <a:t>đẩy mạnh tiếp cận thông tin trên môi trường số</a:t>
            </a:r>
            <a:endParaRPr kumimoji="0" lang="en-US" sz="24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endParaRPr>
          </a:p>
          <a:p>
            <a:pPr marL="0" marR="0" lvl="0" indent="0" algn="just" defTabSz="914400" rtl="0" eaLnBrk="1" fontAlgn="auto" latinLnBrk="0" hangingPunct="1">
              <a:lnSpc>
                <a:spcPct val="100000"/>
              </a:lnSpc>
              <a:spcBef>
                <a:spcPts val="1200"/>
              </a:spcBef>
              <a:spcAft>
                <a:spcPts val="750"/>
              </a:spcAft>
              <a:buClrTx/>
              <a:buSzTx/>
              <a:buFontTx/>
              <a:buNone/>
              <a:defRPr/>
            </a:pPr>
            <a:r>
              <a:rPr kumimoji="0" lang="en-US" sz="24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Luật năm 2016 quy định hình thức công khai truyền thống (đọc, sao chép) </a:t>
            </a:r>
            <a:endParaRPr kumimoji="0" lang="en-US" sz="2400" b="0" i="0" u="none" strike="noStrike" kern="1200" cap="none" spc="0" normalizeH="0" baseline="0" noProof="1">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2400" b="0"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Luật năm 2026 đã dành nhiều quy định việc công khai thông tin trên môi trường điện tử. Luật yêu cầu cơ quan, đơn vị phải xây dựng, vận hành và duy trì cổng thông tin điện tử, trang thông tin điện tử; bảo đảm thông tin được cập nhật đầy đủ, toàn diện, dễ dàng tra cứu, tải về và sử dụng.</a:t>
            </a:r>
            <a:endParaRPr kumimoji="0" lang="en-US" sz="2400" b="0" i="0" u="none" strike="noStrike" kern="1200" cap="none" spc="0" normalizeH="0" baseline="0" noProof="1">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6" name="TextBox 5"/>
          <p:cNvSpPr txBox="1"/>
          <p:nvPr/>
        </p:nvSpPr>
        <p:spPr>
          <a:xfrm>
            <a:off x="638176" y="1162249"/>
            <a:ext cx="11553824"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Điều</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3: Các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nguyên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tắc</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đảm</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bảo</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quyền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tiếp</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cận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thông</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tin</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rcRect l="12245" t="66290" r="15317" b="13800"/>
          <a:stretch>
            <a:fillRect/>
          </a:stretch>
        </p:blipFill>
        <p:spPr>
          <a:xfrm>
            <a:off x="0" y="4972050"/>
            <a:ext cx="12192000" cy="1885950"/>
          </a:xfrm>
          <a:prstGeom prst="rect">
            <a:avLst/>
          </a:prstGeom>
        </p:spPr>
      </p:pic>
      <p:pic>
        <p:nvPicPr>
          <p:cNvPr id="3" name="Picture 2" descr="Hoàn thiện khung pháp luật, tạo điều kiện cho chuyển đổi số phát huy tối đa  vai trò trong bảo vệ nền tảng tư tưởng của Đảng"/>
          <p:cNvPicPr>
            <a:picLocks noChangeAspect="1"/>
          </p:cNvPicPr>
          <p:nvPr/>
        </p:nvPicPr>
        <p:blipFill>
          <a:blip r:embed="rId3"/>
          <a:stretch>
            <a:fillRect/>
          </a:stretch>
        </p:blipFill>
        <p:spPr>
          <a:xfrm>
            <a:off x="3593689" y="4111526"/>
            <a:ext cx="4984069" cy="2746474"/>
          </a:xfrm>
          <a:prstGeom prst="roundRect">
            <a:avLst/>
          </a:prstGeom>
          <a:effectLst>
            <a:outerShdw blurRad="63500" sx="102000" sy="102000" algn="ctr" rotWithShape="0">
              <a:prstClr val="black">
                <a:alpha val="40000"/>
              </a:prstClr>
            </a:outerShdw>
          </a:effectLst>
        </p:spPr>
      </p:pic>
      <p:sp>
        <p:nvSpPr>
          <p:cNvPr id="2" name="Freeform 2"/>
          <p:cNvSpPr/>
          <p:nvPr/>
        </p:nvSpPr>
        <p:spPr>
          <a:xfrm>
            <a:off x="0" y="0"/>
            <a:ext cx="12192000" cy="842060"/>
          </a:xfrm>
          <a:custGeom>
            <a:avLst/>
            <a:gdLst/>
            <a:ahLst/>
            <a:cxnLst/>
            <a:rect l="l" t="t" r="r" b="b"/>
            <a:pathLst>
              <a:path w="15925800" h="8963025">
                <a:moveTo>
                  <a:pt x="0" y="0"/>
                </a:moveTo>
                <a:lnTo>
                  <a:pt x="15925800" y="0"/>
                </a:lnTo>
                <a:lnTo>
                  <a:pt x="15925800" y="8963025"/>
                </a:lnTo>
                <a:lnTo>
                  <a:pt x="0" y="8963025"/>
                </a:lnTo>
                <a:lnTo>
                  <a:pt x="0" y="0"/>
                </a:lnTo>
                <a:close/>
              </a:path>
            </a:pathLst>
          </a:custGeom>
          <a:blipFill>
            <a:blip r:embed="rId4"/>
            <a:stretch>
              <a:fillRect/>
            </a:stretch>
          </a:blipFill>
        </p:spPr>
        <p:txBody>
          <a:bodyPr/>
          <a:lstStyle/>
          <a:p>
            <a:pPr marL="0" marR="0" lvl="0" indent="0" algn="just" defTabSz="914400" rtl="0" eaLnBrk="1" fontAlgn="auto" latinLnBrk="0" hangingPunct="1">
              <a:lnSpc>
                <a:spcPct val="100000"/>
              </a:lnSpc>
              <a:spcBef>
                <a:spcPts val="1200"/>
              </a:spcBef>
              <a:spcAft>
                <a:spcPts val="0"/>
              </a:spcAft>
              <a:buClrTx/>
              <a:buSzTx/>
              <a:buFontTx/>
              <a:buNone/>
              <a:defRPr/>
            </a:pPr>
            <a:endParaRPr kumimoji="0" lang="en-US" sz="2400" b="1" i="0" u="none" strike="noStrike" kern="1200" cap="none" spc="0" normalizeH="0" baseline="0" noProof="1">
              <a:ln>
                <a:noFill/>
              </a:ln>
              <a:solidFill>
                <a:prstClr val="black"/>
              </a:solidFill>
              <a:effectLst/>
              <a:uLnTx/>
              <a:uFillTx/>
              <a:latin typeface="Times New Roman" panose="02020603050405020304" pitchFamily="18" charset="0"/>
              <a:ea typeface="SimSun" panose="02010600030101010101" pitchFamily="2" charset="-122"/>
              <a:cs typeface="+mn-cs"/>
            </a:endParaRPr>
          </a:p>
        </p:txBody>
      </p:sp>
      <p:cxnSp>
        <p:nvCxnSpPr>
          <p:cNvPr id="13" name="Straight Connector 12"/>
          <p:cNvCxnSpPr/>
          <p:nvPr/>
        </p:nvCxnSpPr>
        <p:spPr>
          <a:xfrm>
            <a:off x="-20550" y="842734"/>
            <a:ext cx="12212550" cy="0"/>
          </a:xfrm>
          <a:prstGeom prst="line">
            <a:avLst/>
          </a:prstGeom>
        </p:spPr>
        <p:style>
          <a:lnRef idx="3">
            <a:schemeClr val="accent1"/>
          </a:lnRef>
          <a:fillRef idx="0">
            <a:schemeClr val="accent1"/>
          </a:fillRef>
          <a:effectRef idx="2">
            <a:schemeClr val="accent1"/>
          </a:effectRef>
          <a:fontRef idx="minor">
            <a:schemeClr val="tx1"/>
          </a:fontRef>
        </p:style>
      </p:cxnSp>
      <p:sp>
        <p:nvSpPr>
          <p:cNvPr id="23" name="Freeform 3"/>
          <p:cNvSpPr/>
          <p:nvPr/>
        </p:nvSpPr>
        <p:spPr>
          <a:xfrm>
            <a:off x="-20550" y="-9762"/>
            <a:ext cx="2878050" cy="1952862"/>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9643811" y="4922653"/>
            <a:ext cx="2548187" cy="1968118"/>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3185860" y="124609"/>
            <a:ext cx="6457951"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3200" b="1" i="0" u="none" strike="noStrike" kern="1200" cap="none" spc="0" normalizeH="0" baseline="0" noProof="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 1: QUY ĐỊNH CHUNG</a:t>
            </a:r>
            <a:endParaRPr kumimoji="0" lang="en-US" sz="3200" b="0" i="0" u="none" strike="noStrike" kern="1200" cap="none" spc="0" normalizeH="0" baseline="0" noProof="1">
              <a:ln>
                <a:noFill/>
              </a:ln>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11" name="TextBox 10"/>
          <p:cNvSpPr txBox="1"/>
          <p:nvPr/>
        </p:nvSpPr>
        <p:spPr>
          <a:xfrm>
            <a:off x="670762" y="1913198"/>
            <a:ext cx="10829925" cy="193899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2400" b="0" i="0" u="none" strike="noStrike" kern="1200" cap="none" spc="0" normalizeH="0" baseline="0" noProof="1">
                <a:ln>
                  <a:noFill/>
                </a:ln>
                <a:solidFill>
                  <a:srgbClr val="2E2E2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=&gt; </a:t>
            </a:r>
            <a:r>
              <a:rPr kumimoji="0" lang="en-US" sz="24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Đây là bước chuyển mạnh mẽ từ mô hình cung cấp thông tin truyền thống sang mô hình số hóa, phù hợp với chủ trương đẩy mạnh chuyển đổi số quốc gia, xây dựng Chính phủ số, xã hội số và công dân số. Thông qua các nền tảng điện tử, người dân có thể tiếp cận thông tin nhanh hơn, giảm thời gian, chi phí và thủ tục hành chính phát sinh.</a:t>
            </a:r>
            <a:endParaRPr kumimoji="0" lang="en-US" sz="1400" b="1" i="0" u="none" strike="noStrike" kern="1200" cap="none" spc="0" normalizeH="0" baseline="0" noProof="1">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6" name="TextBox 5"/>
          <p:cNvSpPr txBox="1"/>
          <p:nvPr/>
        </p:nvSpPr>
        <p:spPr>
          <a:xfrm>
            <a:off x="904874" y="1162249"/>
            <a:ext cx="11287125"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1">
                <a:ln>
                  <a:noFill/>
                </a:ln>
                <a:solidFill>
                  <a:srgbClr val="FF0000"/>
                </a:solidFill>
                <a:effectLst/>
                <a:uLnTx/>
                <a:uFillTx/>
                <a:latin typeface="Times New Roman" panose="02020603050405020304" pitchFamily="18" charset="0"/>
                <a:ea typeface="SimSun" panose="02010600030101010101" pitchFamily="2" charset="-122"/>
                <a:cs typeface="+mn-cs"/>
              </a:rPr>
              <a:t>Điều 3: Các nguyên tắc đảm bảo quyền tiếp cận thông tin</a:t>
            </a:r>
            <a:endParaRPr kumimoji="0" lang="en-US" sz="3200" b="0" i="0" u="none" strike="noStrike" kern="1200" cap="none" spc="0" normalizeH="0" baseline="0" noProof="1">
              <a:ln>
                <a:noFill/>
              </a:ln>
              <a:solidFill>
                <a:srgbClr val="FF0000"/>
              </a:solidFill>
              <a:effectLst/>
              <a:uLnTx/>
              <a:uFillTx/>
              <a:latin typeface="Times New Roman" panose="02020603050405020304" pitchFamily="18" charset="0"/>
              <a:ea typeface="SimSun" panose="02010600030101010101" pitchFamily="2" charset="-122"/>
              <a:cs typeface="+mn-cs"/>
            </a:endParaRPr>
          </a:p>
        </p:txBody>
      </p:sp>
    </p:spTree>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22043" y="4990882"/>
            <a:ext cx="11405062" cy="128001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3" name="Rounded Rectangle 2"/>
          <p:cNvSpPr/>
          <p:nvPr/>
        </p:nvSpPr>
        <p:spPr>
          <a:xfrm>
            <a:off x="422043" y="3843136"/>
            <a:ext cx="11405062" cy="94765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2" name="Freeform 2"/>
          <p:cNvSpPr/>
          <p:nvPr/>
        </p:nvSpPr>
        <p:spPr>
          <a:xfrm>
            <a:off x="0" y="0"/>
            <a:ext cx="12192000" cy="842060"/>
          </a:xfrm>
          <a:custGeom>
            <a:avLst/>
            <a:gdLst/>
            <a:ahLst/>
            <a:cxnLst/>
            <a:rect l="l" t="t" r="r" b="b"/>
            <a:pathLst>
              <a:path w="15925800" h="8963025">
                <a:moveTo>
                  <a:pt x="0" y="0"/>
                </a:moveTo>
                <a:lnTo>
                  <a:pt x="15925800" y="0"/>
                </a:lnTo>
                <a:lnTo>
                  <a:pt x="15925800" y="8963025"/>
                </a:lnTo>
                <a:lnTo>
                  <a:pt x="0" y="8963025"/>
                </a:lnTo>
                <a:lnTo>
                  <a:pt x="0" y="0"/>
                </a:lnTo>
                <a:close/>
              </a:path>
            </a:pathLst>
          </a:custGeom>
          <a:blipFill>
            <a:blip r:embed="rId2"/>
            <a:stretch>
              <a:fillRect/>
            </a:stretch>
          </a:blipFill>
        </p:spPr>
        <p:txBody>
          <a:bodyPr/>
          <a:lstStyle/>
          <a:p>
            <a:pPr marL="0" marR="0" lvl="0" indent="0" algn="just" defTabSz="914400" rtl="0" eaLnBrk="1" fontAlgn="auto" latinLnBrk="0" hangingPunct="1">
              <a:lnSpc>
                <a:spcPct val="100000"/>
              </a:lnSpc>
              <a:spcBef>
                <a:spcPts val="1200"/>
              </a:spcBef>
              <a:spcAft>
                <a:spcPts val="0"/>
              </a:spcAft>
              <a:buClrTx/>
              <a:buSzTx/>
              <a:buFontTx/>
              <a:buNone/>
              <a:defRPr/>
            </a:pPr>
            <a:endParaRPr kumimoji="0" lang="en-US" sz="2400" b="1" i="0" u="none" strike="noStrike" kern="1200" cap="none" spc="0" normalizeH="0" baseline="0" noProof="1">
              <a:ln>
                <a:noFill/>
              </a:ln>
              <a:solidFill>
                <a:prstClr val="black"/>
              </a:solidFill>
              <a:effectLst/>
              <a:uLnTx/>
              <a:uFillTx/>
              <a:latin typeface="Times New Roman" panose="02020603050405020304" pitchFamily="18" charset="0"/>
              <a:ea typeface="SimSun" panose="02010600030101010101" pitchFamily="2" charset="-122"/>
              <a:cs typeface="+mn-cs"/>
            </a:endParaRPr>
          </a:p>
        </p:txBody>
      </p:sp>
      <p:cxnSp>
        <p:nvCxnSpPr>
          <p:cNvPr id="13" name="Straight Connector 12"/>
          <p:cNvCxnSpPr/>
          <p:nvPr/>
        </p:nvCxnSpPr>
        <p:spPr>
          <a:xfrm>
            <a:off x="-20550" y="842734"/>
            <a:ext cx="12212550" cy="0"/>
          </a:xfrm>
          <a:prstGeom prst="line">
            <a:avLst/>
          </a:prstGeom>
        </p:spPr>
        <p:style>
          <a:lnRef idx="3">
            <a:schemeClr val="accent1"/>
          </a:lnRef>
          <a:fillRef idx="0">
            <a:schemeClr val="accent1"/>
          </a:fillRef>
          <a:effectRef idx="2">
            <a:schemeClr val="accent1"/>
          </a:effectRef>
          <a:fontRef idx="minor">
            <a:schemeClr val="tx1"/>
          </a:fontRef>
        </p:style>
      </p:cxnSp>
      <p:sp>
        <p:nvSpPr>
          <p:cNvPr id="23" name="Freeform 3"/>
          <p:cNvSpPr/>
          <p:nvPr/>
        </p:nvSpPr>
        <p:spPr>
          <a:xfrm>
            <a:off x="-20550" y="-9762"/>
            <a:ext cx="2878050" cy="1952862"/>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10208028" y="5943119"/>
            <a:ext cx="1983969" cy="947652"/>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3185860" y="124609"/>
            <a:ext cx="6457951"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3200" b="1" i="0" u="none" strike="noStrike" kern="1200" cap="none" spc="0" normalizeH="0" baseline="0" noProof="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 1: QUY ĐỊNH CHUNG</a:t>
            </a:r>
            <a:endParaRPr kumimoji="0" lang="en-US" sz="3200" b="0" i="0" u="none" strike="noStrike" kern="1200" cap="none" spc="0" normalizeH="0" baseline="0" noProof="1">
              <a:ln>
                <a:noFill/>
              </a:ln>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11" name="TextBox 10"/>
          <p:cNvSpPr txBox="1"/>
          <p:nvPr/>
        </p:nvSpPr>
        <p:spPr>
          <a:xfrm>
            <a:off x="709612" y="2067709"/>
            <a:ext cx="10829925" cy="418576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25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Bổ sung trách nhiệm bảo đảm quyền tiếp cận thông tin cho vùng khó khăn</a:t>
            </a:r>
            <a:endParaRPr kumimoji="0" lang="en-US" sz="2500" b="0" i="0" u="none" strike="noStrike" kern="1200" cap="none" spc="0" normalizeH="0" baseline="0" noProof="1">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2400" b="0"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Luật năm 2026 bổ sung việc bảo đảm quyền tiếp cận thông tin của người dân ở vùng sâu, vùng xa, vùng đồng bào dân tộc thiểu số, miền núi, hải đảo và các địa bàn có điều kiện kinh tế - xã hội khó khăn.</a:t>
            </a:r>
            <a:endParaRPr kumimoji="0" lang="en-US" sz="1400" b="0" i="0" u="none" strike="noStrike" kern="1200" cap="none" spc="0" normalizeH="0" baseline="0" noProof="1">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a:p>
            <a:pPr marL="0" marR="0" lvl="0" indent="0" algn="just" defTabSz="914400" rtl="0" eaLnBrk="1" fontAlgn="auto" latinLnBrk="0" hangingPunct="1">
              <a:lnSpc>
                <a:spcPct val="100000"/>
              </a:lnSpc>
              <a:spcBef>
                <a:spcPts val="1200"/>
              </a:spcBef>
              <a:spcAft>
                <a:spcPts val="750"/>
              </a:spcAft>
              <a:buClrTx/>
              <a:buSzTx/>
              <a:buFontTx/>
              <a:buNone/>
              <a:defRPr/>
            </a:pPr>
            <a:r>
              <a:rPr kumimoji="0" lang="en-US" sz="2400" b="1" i="0" u="none" strike="noStrike" kern="1200" cap="none" spc="0" normalizeH="0" baseline="0" noProof="1">
                <a:ln>
                  <a:noFill/>
                </a:ln>
                <a:solidFill>
                  <a:srgbClr val="2E2E2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=&gt; </a:t>
            </a:r>
            <a:r>
              <a:rPr kumimoji="0" lang="en-US" sz="24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Theo đó, cơ quan, đơn vị có trách nhiệm áp dụng các biện pháp phù hợp nhằm tạo điều kiện thuận lợi cho các nhóm đối tượng này tiếp cận thông tin.</a:t>
            </a:r>
            <a:endParaRPr kumimoji="0" lang="en-US" sz="1400" b="1" i="0" u="none" strike="noStrike" kern="1200" cap="none" spc="0" normalizeH="0" baseline="0" noProof="1">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a:p>
            <a:pPr marL="0" marR="0" lvl="0" indent="0" algn="just" defTabSz="914400" rtl="0" eaLnBrk="1" fontAlgn="auto" latinLnBrk="0" hangingPunct="1">
              <a:lnSpc>
                <a:spcPct val="100000"/>
              </a:lnSpc>
              <a:spcBef>
                <a:spcPts val="2400"/>
              </a:spcBef>
              <a:spcAft>
                <a:spcPts val="750"/>
              </a:spcAft>
              <a:buClrTx/>
              <a:buSzTx/>
              <a:buFontTx/>
              <a:buNone/>
              <a:defRPr/>
            </a:pPr>
            <a:r>
              <a:rPr kumimoji="0" lang="en-US" sz="2400" b="1" i="0" u="none" strike="noStrike" kern="1200" cap="none" spc="0" normalizeH="0" baseline="0" noProof="1">
                <a:ln>
                  <a:noFill/>
                </a:ln>
                <a:solidFill>
                  <a:srgbClr val="2E2E2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=&gt; </a:t>
            </a:r>
            <a:r>
              <a:rPr kumimoji="0" lang="en-US" sz="24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Đây là nội dung có ý nghĩa thực tiễn sâu sắc, góp phần thu hẹp khoảng cách về tiếp cận thông tin giữa các vùng miền, bảo đảm nguyên tắc mọi công dân đều bình đẳng trong việc thực hiện quyền tiếp cận thông tin. </a:t>
            </a:r>
            <a:endParaRPr kumimoji="0" lang="en-US" sz="1400" b="1" i="0" u="none" strike="noStrike" kern="1200" cap="none" spc="0" normalizeH="0" baseline="0" noProof="1">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6" name="TextBox 5"/>
          <p:cNvSpPr txBox="1"/>
          <p:nvPr/>
        </p:nvSpPr>
        <p:spPr>
          <a:xfrm>
            <a:off x="904874" y="1162249"/>
            <a:ext cx="11287125"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Điều</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3: Các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nguyên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tắc</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đảm</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bảo</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quyền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tiếp</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cận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thông</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tin</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endParaRPr>
          </a:p>
        </p:txBody>
      </p:sp>
    </p:spTree>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2"/>
          <p:cNvSpPr/>
          <p:nvPr/>
        </p:nvSpPr>
        <p:spPr>
          <a:xfrm>
            <a:off x="0" y="0"/>
            <a:ext cx="12192000" cy="842060"/>
          </a:xfrm>
          <a:custGeom>
            <a:avLst/>
            <a:gdLst/>
            <a:ahLst/>
            <a:cxnLst/>
            <a:rect l="l" t="t" r="r" b="b"/>
            <a:pathLst>
              <a:path w="15925800" h="8963025">
                <a:moveTo>
                  <a:pt x="0" y="0"/>
                </a:moveTo>
                <a:lnTo>
                  <a:pt x="15925800" y="0"/>
                </a:lnTo>
                <a:lnTo>
                  <a:pt x="15925800" y="8963025"/>
                </a:lnTo>
                <a:lnTo>
                  <a:pt x="0" y="8963025"/>
                </a:lnTo>
                <a:lnTo>
                  <a:pt x="0" y="0"/>
                </a:lnTo>
                <a:close/>
              </a:path>
            </a:pathLst>
          </a:custGeom>
          <a:blipFill>
            <a:blip r:embed="rId2"/>
            <a:stretch>
              <a:fillRect/>
            </a:stretch>
          </a:blipFill>
        </p:spPr>
        <p:txBody>
          <a:bodyPr/>
          <a:lstStyle/>
          <a:p>
            <a:pPr marL="0" marR="0" lvl="0" indent="0" algn="just" defTabSz="914400" rtl="0" eaLnBrk="1" fontAlgn="auto" latinLnBrk="0" hangingPunct="1">
              <a:lnSpc>
                <a:spcPct val="100000"/>
              </a:lnSpc>
              <a:spcBef>
                <a:spcPts val="1200"/>
              </a:spcBef>
              <a:spcAft>
                <a:spcPts val="0"/>
              </a:spcAft>
              <a:buClrTx/>
              <a:buSzTx/>
              <a:buFontTx/>
              <a:buNone/>
              <a:defRPr/>
            </a:pPr>
            <a:endParaRPr kumimoji="0" lang="en-US" sz="2400" b="1" i="0" u="none" strike="noStrike" kern="1200" cap="none" spc="0" normalizeH="0" baseline="0" noProof="1">
              <a:ln>
                <a:noFill/>
              </a:ln>
              <a:solidFill>
                <a:prstClr val="black"/>
              </a:solidFill>
              <a:effectLst/>
              <a:uLnTx/>
              <a:uFillTx/>
              <a:latin typeface="Times New Roman" panose="02020603050405020304" pitchFamily="18" charset="0"/>
              <a:ea typeface="SimSun" panose="02010600030101010101" pitchFamily="2" charset="-122"/>
              <a:cs typeface="+mn-cs"/>
            </a:endParaRPr>
          </a:p>
        </p:txBody>
      </p:sp>
      <p:cxnSp>
        <p:nvCxnSpPr>
          <p:cNvPr id="13" name="Straight Connector 12"/>
          <p:cNvCxnSpPr/>
          <p:nvPr/>
        </p:nvCxnSpPr>
        <p:spPr>
          <a:xfrm>
            <a:off x="-20550" y="842734"/>
            <a:ext cx="12212550" cy="0"/>
          </a:xfrm>
          <a:prstGeom prst="line">
            <a:avLst/>
          </a:prstGeom>
        </p:spPr>
        <p:style>
          <a:lnRef idx="3">
            <a:schemeClr val="accent1"/>
          </a:lnRef>
          <a:fillRef idx="0">
            <a:schemeClr val="accent1"/>
          </a:fillRef>
          <a:effectRef idx="2">
            <a:schemeClr val="accent1"/>
          </a:effectRef>
          <a:fontRef idx="minor">
            <a:schemeClr val="tx1"/>
          </a:fontRef>
        </p:style>
      </p:cxnSp>
      <p:sp>
        <p:nvSpPr>
          <p:cNvPr id="23" name="Freeform 3"/>
          <p:cNvSpPr/>
          <p:nvPr/>
        </p:nvSpPr>
        <p:spPr>
          <a:xfrm>
            <a:off x="-20550" y="-9762"/>
            <a:ext cx="2878050" cy="1952862"/>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8629649" y="5695751"/>
            <a:ext cx="3562349" cy="1195020"/>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3185860" y="124609"/>
            <a:ext cx="6457951"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3200" b="1" i="0" u="none" strike="noStrike" kern="1200" cap="none" spc="0" normalizeH="0" baseline="0" noProof="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 1: QUY ĐỊNH CHUNG</a:t>
            </a:r>
            <a:endParaRPr kumimoji="0" lang="en-US" sz="3200" b="0" i="0" u="none" strike="noStrike" kern="1200" cap="none" spc="0" normalizeH="0" baseline="0" noProof="1">
              <a:ln>
                <a:noFill/>
              </a:ln>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11" name="TextBox 10"/>
          <p:cNvSpPr txBox="1"/>
          <p:nvPr/>
        </p:nvSpPr>
        <p:spPr>
          <a:xfrm>
            <a:off x="681037" y="2067709"/>
            <a:ext cx="10829925" cy="4247317"/>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Tx/>
              <a:buSzTx/>
              <a:buFontTx/>
              <a:buNone/>
              <a:defRPr/>
            </a:pPr>
            <a:r>
              <a:rPr kumimoji="0" lang="en-US" sz="2400" b="1"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rPr>
              <a:t>Luật năm 2026 bổ sung thêm nhiều hành vi bị nghiêm cấm trong việc thực hiện quyền tiếp cận thông tin gồm:</a:t>
            </a:r>
            <a:endParaRPr kumimoji="0" lang="en-US" sz="2000" b="1"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endParaRPr>
          </a:p>
          <a:p>
            <a:pPr marL="0" marR="0" lvl="0" indent="0" algn="l" defTabSz="914400" rtl="0" eaLnBrk="1" fontAlgn="auto" latinLnBrk="0" hangingPunct="1">
              <a:lnSpc>
                <a:spcPct val="100000"/>
              </a:lnSpc>
              <a:spcBef>
                <a:spcPts val="600"/>
              </a:spcBef>
              <a:spcAft>
                <a:spcPts val="600"/>
              </a:spcAft>
              <a:buClrTx/>
              <a:buSzTx/>
              <a:buFontTx/>
              <a:buNone/>
              <a:defRPr/>
            </a:pPr>
            <a:r>
              <a:rPr kumimoji="0" lang="en-US" sz="24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rPr>
              <a:t>- Lợi dụng việc tiếp cận thông tin để xúc phạm tín ngưỡng, tôn giáo, kỳ thị, chia rẽ dân tộc, kích động bạo lực, gây ảnh hưởng đến quốc phòng, an ninh quốc gia, đối ngoại, trật tự, an toàn xã hội.</a:t>
            </a:r>
            <a:endParaRPr kumimoji="0" lang="en-US" sz="20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endParaRPr>
          </a:p>
          <a:p>
            <a:pPr marL="0" marR="0" lvl="0" indent="0" algn="l" defTabSz="914400" rtl="0" eaLnBrk="1" fontAlgn="auto" latinLnBrk="0" hangingPunct="1">
              <a:lnSpc>
                <a:spcPct val="100000"/>
              </a:lnSpc>
              <a:spcBef>
                <a:spcPts val="600"/>
              </a:spcBef>
              <a:spcAft>
                <a:spcPts val="600"/>
              </a:spcAft>
              <a:buClrTx/>
              <a:buSzTx/>
              <a:buFontTx/>
              <a:buNone/>
              <a:defRPr/>
            </a:pPr>
            <a:r>
              <a:rPr kumimoji="0" lang="en-US" sz="24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rPr>
              <a:t>- Cung cấp, sử dụng thông tin nhằm xúc phạm danh dự, nhân phẩm, uy tín, gây kỳ thị về giới, gây thiệt hại về tính mạng, sức khỏe, tài sản, xâm phạm các quyền và lợi ích hợp pháp khác của cơ quan, tổ chức, cá nhân.</a:t>
            </a:r>
            <a:endParaRPr kumimoji="0" lang="en-US" sz="20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endParaRPr>
          </a:p>
          <a:p>
            <a:pPr marL="0" marR="0" lvl="0" indent="0" algn="l" defTabSz="914400" rtl="0" eaLnBrk="1" fontAlgn="auto" latinLnBrk="0" hangingPunct="1">
              <a:lnSpc>
                <a:spcPct val="100000"/>
              </a:lnSpc>
              <a:spcBef>
                <a:spcPts val="600"/>
              </a:spcBef>
              <a:spcAft>
                <a:spcPts val="600"/>
              </a:spcAft>
              <a:buClrTx/>
              <a:buSzTx/>
              <a:buFontTx/>
              <a:buNone/>
              <a:defRPr/>
            </a:pPr>
            <a:r>
              <a:rPr kumimoji="0" lang="en-US" sz="24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rPr>
              <a:t>- Lợi dụng việc thực hiện quyền tiếp cận thông tin để thực hiện hành vi vi phạm pháp luật, gây cản trở đến hoạt động bình thường của cơ quan, tổ chức. </a:t>
            </a:r>
            <a:endParaRPr kumimoji="0" lang="en-US" sz="20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endParaRPr>
          </a:p>
        </p:txBody>
      </p:sp>
      <p:sp>
        <p:nvSpPr>
          <p:cNvPr id="6" name="TextBox 5"/>
          <p:cNvSpPr txBox="1"/>
          <p:nvPr/>
        </p:nvSpPr>
        <p:spPr>
          <a:xfrm>
            <a:off x="904874" y="1162249"/>
            <a:ext cx="11287125"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Tx/>
              <a:buSzTx/>
              <a:buFontTx/>
              <a:buNone/>
              <a:defRPr/>
            </a:pPr>
            <a:r>
              <a:rPr kumimoji="0" lang="en-US" sz="3000" b="1" i="0" u="none" strike="noStrike" kern="1200" cap="none" spc="0" normalizeH="0" baseline="0" noProof="1">
                <a:ln>
                  <a:noFill/>
                </a:ln>
                <a:solidFill>
                  <a:srgbClr val="FF0000"/>
                </a:solidFill>
                <a:effectLst/>
                <a:uLnTx/>
                <a:uFillTx/>
                <a:latin typeface="Times New Roman" panose="02020603050405020304" pitchFamily="18" charset="0"/>
                <a:ea typeface="SimSun" panose="02010600030101010101" pitchFamily="2" charset="-122"/>
                <a:cs typeface="+mn-cs"/>
              </a:rPr>
              <a:t>Điều 5. Về những hành vi bị nghiêm cấm</a:t>
            </a:r>
            <a:endParaRPr kumimoji="0" lang="en-US" sz="3000" b="0" i="0" u="none" strike="noStrike" kern="1200" cap="none" spc="0" normalizeH="0" baseline="0" noProof="1">
              <a:ln>
                <a:noFill/>
              </a:ln>
              <a:solidFill>
                <a:srgbClr val="FF0000"/>
              </a:solidFill>
              <a:effectLst/>
              <a:uLnTx/>
              <a:uFillTx/>
              <a:latin typeface="Times New Roman" panose="02020603050405020304" pitchFamily="18" charset="0"/>
              <a:ea typeface="SimSun" panose="02010600030101010101" pitchFamily="2" charset="-122"/>
              <a:cs typeface="+mn-cs"/>
            </a:endParaRPr>
          </a:p>
        </p:txBody>
      </p:sp>
      <p:pic>
        <p:nvPicPr>
          <p:cNvPr id="2" name="Picture 1" descr="Những hành vi bị nghiêm cấm trong điều tra hình sự"/>
          <p:cNvPicPr>
            <a:picLocks noChangeAspect="1"/>
          </p:cNvPicPr>
          <p:nvPr/>
        </p:nvPicPr>
        <p:blipFill>
          <a:blip r:embed="rId5">
            <a:clrChange>
              <a:clrFrom>
                <a:srgbClr val="FFFFFF"/>
              </a:clrFrom>
              <a:clrTo>
                <a:srgbClr val="FFFFFF">
                  <a:alpha val="0"/>
                </a:srgbClr>
              </a:clrTo>
            </a:clrChange>
          </a:blip>
          <a:stretch>
            <a:fillRect/>
          </a:stretch>
        </p:blipFill>
        <p:spPr>
          <a:xfrm>
            <a:off x="7876712" y="920945"/>
            <a:ext cx="1214760" cy="11010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03535"/>
            <a:ext cx="12212548" cy="474689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23" name="Freeform 3"/>
          <p:cNvSpPr/>
          <p:nvPr/>
        </p:nvSpPr>
        <p:spPr>
          <a:xfrm>
            <a:off x="-20549" y="-9762"/>
            <a:ext cx="1732972" cy="1080149"/>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10075025" y="5198000"/>
            <a:ext cx="2116973" cy="1692771"/>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488029" y="110765"/>
            <a:ext cx="11215942"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400" b="1" i="0" u="none" strike="noStrike" kern="1200" cap="none" spc="0" normalizeH="0" baseline="0" noProof="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 II</a:t>
            </a:r>
            <a:r>
              <a:rPr kumimoji="0" lang="en-US" sz="2400" b="1" i="0" u="none" strike="noStrike" kern="1200" cap="none" spc="0" normalizeH="0" baseline="0" noProof="1">
                <a:ln>
                  <a:noFill/>
                </a:ln>
                <a:effectLst/>
                <a:uLnTx/>
                <a:uFillTx/>
                <a:latin typeface="Calibri" panose="020F0502020204030204" pitchFamily="34" charset="0"/>
                <a:ea typeface="SimSun" panose="02010600030101010101" pitchFamily="2" charset="-122"/>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2400" b="1" i="0" u="none" strike="noStrike" kern="1200" cap="none" spc="0" normalizeH="0" baseline="0" noProof="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QUYỀN VÀ NGHĨA VỤ CỦA CÔNG DÂN TRONG VIỆC TIẾP CẬN THÔNG TIN; TRÁCH NHIỆM CỦA CƠ QUAN, ĐƠN VỊ TRONG VIỆC BẢO ĐẢM THỰC HIỆN QUYỀN TIẾP CẬN THÔNG TIN</a:t>
            </a:r>
            <a:endParaRPr kumimoji="0" lang="en-US" sz="2400" b="0" i="0" u="none" strike="noStrike" kern="1200" cap="none" spc="0" normalizeH="0" baseline="0" noProof="1">
              <a:ln>
                <a:noFill/>
              </a:ln>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8" name="TextBox 7"/>
          <p:cNvSpPr txBox="1"/>
          <p:nvPr/>
        </p:nvSpPr>
        <p:spPr>
          <a:xfrm>
            <a:off x="642187" y="1908979"/>
            <a:ext cx="873993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800" b="1" i="1" u="none" strike="noStrike" kern="1200" cap="none" spc="0" normalizeH="0" baseline="0" noProof="1">
                <a:ln>
                  <a:noFill/>
                </a:ln>
                <a:solidFill>
                  <a:srgbClr val="FF0000"/>
                </a:solidFill>
                <a:effectLst/>
                <a:uLnTx/>
                <a:uFillTx/>
                <a:latin typeface="Times New Roman" panose="02020603050405020304" pitchFamily="18" charset="0"/>
                <a:ea typeface="SimSun" panose="02010600030101010101" pitchFamily="2" charset="-122"/>
                <a:cs typeface="+mn-cs"/>
              </a:rPr>
              <a:t>Người thực hiện quyền tiếp cận thông tin</a:t>
            </a:r>
            <a:r>
              <a:rPr kumimoji="0" lang="en-US" sz="2800" b="0" i="1" u="none" strike="noStrike" kern="1200" cap="none" spc="0" normalizeH="0" baseline="0" noProof="1">
                <a:ln>
                  <a:noFill/>
                </a:ln>
                <a:solidFill>
                  <a:srgbClr val="FF0000"/>
                </a:solidFill>
                <a:effectLst/>
                <a:uLnTx/>
                <a:uFillTx/>
                <a:latin typeface="Times New Roman" panose="02020603050405020304" pitchFamily="18" charset="0"/>
                <a:ea typeface="SimSun" panose="02010600030101010101" pitchFamily="2" charset="-122"/>
                <a:cs typeface="+mn-cs"/>
              </a:rPr>
              <a:t> </a:t>
            </a:r>
          </a:p>
        </p:txBody>
      </p:sp>
      <p:sp>
        <p:nvSpPr>
          <p:cNvPr id="10" name="TextBox 9"/>
          <p:cNvSpPr txBox="1"/>
          <p:nvPr/>
        </p:nvSpPr>
        <p:spPr>
          <a:xfrm>
            <a:off x="992917" y="2536684"/>
            <a:ext cx="10472865" cy="387798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1200"/>
              </a:spcAft>
              <a:buClrTx/>
              <a:buSzTx/>
              <a:buFontTx/>
              <a:buNone/>
              <a:defRPr/>
            </a:pPr>
            <a:r>
              <a:rPr kumimoji="0" lang="en-US" sz="2400" b="1" i="0" u="none" strike="noStrike" kern="1200" cap="none" spc="0" normalizeH="0" baseline="0" noProof="1">
                <a:ln>
                  <a:noFill/>
                </a:ln>
                <a:solidFill>
                  <a:srgbClr val="FF0000"/>
                </a:solidFill>
                <a:effectLst/>
                <a:uLnTx/>
                <a:uFillTx/>
                <a:latin typeface="Times New Roman" panose="02020603050405020304" pitchFamily="18" charset="0"/>
                <a:ea typeface="SimSun" panose="02010600030101010101" pitchFamily="2" charset="-122"/>
                <a:cs typeface="+mn-cs"/>
              </a:rPr>
              <a:t>Điều 7 Luật Tiếp cận thông tin quy định: </a:t>
            </a: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sz="2400" b="1"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rPr>
              <a:t>1. </a:t>
            </a:r>
            <a:r>
              <a:rPr kumimoji="0" lang="en-US" sz="24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rPr>
              <a:t>Công dân thực hiện quyền tiếp cận thông tin theo quy định của PL</a:t>
            </a:r>
          </a:p>
          <a:p>
            <a:pPr marL="0" marR="0" lvl="0" indent="0" algn="just" defTabSz="914400" rtl="0" eaLnBrk="1" fontAlgn="auto" latinLnBrk="0" hangingPunct="1">
              <a:lnSpc>
                <a:spcPct val="100000"/>
              </a:lnSpc>
              <a:spcBef>
                <a:spcPts val="600"/>
              </a:spcBef>
              <a:spcAft>
                <a:spcPts val="600"/>
              </a:spcAft>
              <a:buClrTx/>
              <a:buSzTx/>
              <a:buFontTx/>
              <a:buNone/>
              <a:defRPr/>
            </a:pPr>
            <a:r>
              <a:rPr kumimoji="0" lang="en-US" sz="2400" b="1"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rPr>
              <a:t>2. </a:t>
            </a:r>
            <a:r>
              <a:rPr kumimoji="0" lang="en-US" sz="24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rPr>
              <a:t>Người mất năng lực hành vi dân sự thực hiện yêu cầu cung cấp thông tin thông qua người đại diện theo pháp luật.</a:t>
            </a:r>
          </a:p>
          <a:p>
            <a:pPr marL="0" marR="0" lvl="0" indent="0" algn="just" defTabSz="914400" rtl="0" eaLnBrk="1" fontAlgn="auto" latinLnBrk="0" hangingPunct="1">
              <a:lnSpc>
                <a:spcPct val="100000"/>
              </a:lnSpc>
              <a:spcBef>
                <a:spcPts val="600"/>
              </a:spcBef>
              <a:spcAft>
                <a:spcPts val="600"/>
              </a:spcAft>
              <a:buClrTx/>
              <a:buSzTx/>
              <a:buFontTx/>
              <a:buNone/>
              <a:defRPr/>
            </a:pPr>
            <a:r>
              <a:rPr kumimoji="0" lang="en-US" sz="24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rPr>
              <a:t>Người có khó khăn trong nhận thức, làm chủ hành vi thực hiện yêu cầu cung cấp thông tin thông qua người giám hộ.</a:t>
            </a: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sz="2400" b="1"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rPr>
              <a:t>3. </a:t>
            </a:r>
            <a:r>
              <a:rPr kumimoji="0" lang="en-US" sz="24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rPr>
              <a:t>Người dưới 18 tuổi có thể tự mình hoặc được sự đồng ý của người đại diện hoặc thông qua người đại diện theo quy định của pháp luật dân sự để thực hiện việc yêu cầu cung cấp thông tin.</a:t>
            </a:r>
          </a:p>
        </p:txBody>
      </p:sp>
    </p:spTree>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rcRect l="12245" t="66290" r="15317" b="13800"/>
          <a:stretch>
            <a:fillRect/>
          </a:stretch>
        </p:blipFill>
        <p:spPr>
          <a:xfrm>
            <a:off x="0" y="4972050"/>
            <a:ext cx="12192000" cy="1885950"/>
          </a:xfrm>
          <a:prstGeom prst="rect">
            <a:avLst/>
          </a:prstGeom>
        </p:spPr>
      </p:pic>
      <p:sp>
        <p:nvSpPr>
          <p:cNvPr id="2" name="Rectangle 1"/>
          <p:cNvSpPr/>
          <p:nvPr/>
        </p:nvSpPr>
        <p:spPr>
          <a:xfrm>
            <a:off x="-20550" y="1612668"/>
            <a:ext cx="12212548" cy="4580741"/>
          </a:xfrm>
          <a:prstGeom prst="rect">
            <a:avLst/>
          </a:prstGeom>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23" name="Freeform 3"/>
          <p:cNvSpPr/>
          <p:nvPr/>
        </p:nvSpPr>
        <p:spPr>
          <a:xfrm>
            <a:off x="-20550" y="-9762"/>
            <a:ext cx="1325475" cy="1209912"/>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8629649" y="5695751"/>
            <a:ext cx="3562349" cy="1195020"/>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0" name="TextBox 9"/>
          <p:cNvSpPr txBox="1"/>
          <p:nvPr/>
        </p:nvSpPr>
        <p:spPr>
          <a:xfrm>
            <a:off x="539907" y="1889462"/>
            <a:ext cx="5884536" cy="393954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2400" b="1" i="0" u="none" strike="noStrike" kern="1200" cap="none" spc="0" normalizeH="0" baseline="0" noProof="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Khoản 1 Điều 8 quy định </a:t>
            </a:r>
            <a:r>
              <a:rPr kumimoji="0" lang="en-US" sz="2400" b="0"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 dân có các quyền sau đây:</a:t>
            </a:r>
            <a:endParaRPr kumimoji="0" lang="x-none" sz="24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600"/>
              </a:spcAft>
              <a:buClrTx/>
              <a:buSzTx/>
              <a:buFontTx/>
              <a:buNone/>
              <a:defRPr/>
            </a:pPr>
            <a:r>
              <a:rPr kumimoji="0" lang="en-US" sz="2400" b="0"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 Được cung cấp thông tin chính xác, đầy đủ, kịp thời, minh bạch, thuận lợi;</a:t>
            </a:r>
            <a:endParaRPr kumimoji="0" lang="x-none" sz="24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sz="2400" b="0"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 Khiếu nại, tố cáo, khởi kiện hành vi vi phạm pháp luật về tiếp cận thông tin theo quy định tại Điều 13 của Luật</a:t>
            </a:r>
            <a:r>
              <a:rPr kumimoji="0" lang="x-none" sz="24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Quyền khiếu nại, tố cáo, khởi kiện đối với hành vi vi phạm về tiếp cận thông tin là quyền đã được ghi nhận ở Luật Tiếp cận thông tin năm 2016. </a:t>
            </a:r>
            <a:endParaRPr kumimoji="0" lang="x-none" sz="24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sp>
        <p:nvSpPr>
          <p:cNvPr id="5" name="TextBox 4"/>
          <p:cNvSpPr txBox="1"/>
          <p:nvPr/>
        </p:nvSpPr>
        <p:spPr>
          <a:xfrm>
            <a:off x="875439" y="507599"/>
            <a:ext cx="10696841" cy="55399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quyền</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nghĩa</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vụ</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dân</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việc</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tiếp</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cận</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a:t>
            </a:r>
            <a:endParaRPr kumimoji="0" lang="en-US" sz="3000" b="0" i="1" u="none" strike="noStrike" kern="1200" cap="none" spc="0" normalizeH="0" baseline="0" noProof="0" dirty="0">
              <a:ln>
                <a:noFill/>
              </a:ln>
              <a:solidFill>
                <a:srgbClr val="FF000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pic>
        <p:nvPicPr>
          <p:cNvPr id="19458" name="Picture 2" descr="Hỏi - đáp pháp luật: Nghĩa vụ cung cấp thông tin của bên bán"/>
          <p:cNvPicPr>
            <a:picLocks noChangeAspect="1" noChangeArrowheads="1"/>
          </p:cNvPicPr>
          <p:nvPr/>
        </p:nvPicPr>
        <p:blipFill rotWithShape="1">
          <a:blip r:embed="rId5">
            <a:extLst>
              <a:ext uri="{28A0092B-C50C-407E-A947-70E740481C1C}">
                <a14:useLocalDpi xmlns:a14="http://schemas.microsoft.com/office/drawing/2010/main" val="0"/>
              </a:ext>
            </a:extLst>
          </a:blip>
          <a:srcRect l="15100" r="11862"/>
          <a:stretch>
            <a:fillRect/>
          </a:stretch>
        </p:blipFill>
        <p:spPr bwMode="auto">
          <a:xfrm>
            <a:off x="6728276" y="1805106"/>
            <a:ext cx="5159889" cy="4033206"/>
          </a:xfrm>
          <a:prstGeom prst="round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rcRect l="12245" t="66290" r="15317" b="13800"/>
          <a:stretch>
            <a:fillRect/>
          </a:stretch>
        </p:blipFill>
        <p:spPr>
          <a:xfrm>
            <a:off x="0" y="4972050"/>
            <a:ext cx="12192000" cy="1885950"/>
          </a:xfrm>
          <a:prstGeom prst="rect">
            <a:avLst/>
          </a:prstGeom>
        </p:spPr>
      </p:pic>
      <p:sp>
        <p:nvSpPr>
          <p:cNvPr id="3" name="Rounded Rectangle 2"/>
          <p:cNvSpPr/>
          <p:nvPr/>
        </p:nvSpPr>
        <p:spPr>
          <a:xfrm>
            <a:off x="335280" y="5157812"/>
            <a:ext cx="11521440" cy="1155306"/>
          </a:xfrm>
          <a:prstGeom prst="roundRect">
            <a:avLst/>
          </a:prstGeom>
          <a:effectLst>
            <a:outerShdw blurRad="50800" dist="38100" dir="8100000" algn="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2" name="Rounded Rectangle 1"/>
          <p:cNvSpPr/>
          <p:nvPr/>
        </p:nvSpPr>
        <p:spPr>
          <a:xfrm>
            <a:off x="335280" y="1269420"/>
            <a:ext cx="11521440" cy="1155306"/>
          </a:xfrm>
          <a:prstGeom prst="roundRect">
            <a:avLst/>
          </a:prstGeom>
          <a:effectLst>
            <a:outerShdw blurRad="50800" dist="38100" dir="18900000" algn="b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23" name="Freeform 3"/>
          <p:cNvSpPr/>
          <p:nvPr/>
        </p:nvSpPr>
        <p:spPr>
          <a:xfrm>
            <a:off x="-20550" y="-9762"/>
            <a:ext cx="1563600" cy="1151209"/>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10448924" y="5735465"/>
            <a:ext cx="1743073" cy="1155305"/>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0" name="TextBox 9"/>
          <p:cNvSpPr txBox="1"/>
          <p:nvPr/>
        </p:nvSpPr>
        <p:spPr>
          <a:xfrm>
            <a:off x="604152" y="2779779"/>
            <a:ext cx="6939648" cy="1938992"/>
          </a:xfrm>
          <a:prstGeom prst="rect">
            <a:avLst/>
          </a:prstGeom>
          <a:noFill/>
        </p:spPr>
        <p:txBody>
          <a:bodyPr wrap="square">
            <a:spAutoFit/>
          </a:bodyPr>
          <a:lstStyle/>
          <a:p>
            <a:pPr marL="0" marR="0" lvl="0" indent="0" algn="just" defTabSz="914400" rtl="0" eaLnBrk="1" fontAlgn="auto" latinLnBrk="0" hangingPunct="1">
              <a:lnSpc>
                <a:spcPct val="100000"/>
              </a:lnSpc>
              <a:spcBef>
                <a:spcPts val="2100"/>
              </a:spcBef>
              <a:spcAft>
                <a:spcPts val="300"/>
              </a:spcAft>
              <a:buClrTx/>
              <a:buSzTx/>
              <a:buFontTx/>
              <a:buNone/>
              <a:defRPr/>
            </a:pPr>
            <a:r>
              <a:rPr kumimoji="0" lang="en-US" sz="2400" b="1" i="1" u="sng" strike="noStrike" kern="1200" cap="none" spc="0" normalizeH="0" baseline="0" noProof="1">
                <a:ln>
                  <a:noFill/>
                </a:ln>
                <a:solidFill>
                  <a:srgbClr val="00B0F0"/>
                </a:solidFill>
                <a:effectLst/>
                <a:uLnTx/>
                <a:uFillTx/>
                <a:latin typeface="Times New Roman" panose="02020603050405020304" pitchFamily="18" charset="0"/>
                <a:ea typeface="Times New Roman" panose="02020603050405020304" pitchFamily="18" charset="0"/>
                <a:cs typeface="+mn-cs"/>
              </a:rPr>
              <a:t>Ví dụ: </a:t>
            </a:r>
            <a:r>
              <a:rPr kumimoji="0" lang="en-US" sz="2400" b="0"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mn-cs"/>
              </a:rPr>
              <a:t>Người dân làm hồ sơ cấp GCNQSD. Để thiết lập HS cấp GCNQSDĐ, người dân đến cơ quan có thẩm quyền đề nghị cung cấp, sao lục các giấy tờ chứng minh nguồn gốc đất. Hết thời hạn theo quy định của PL, cơ quan có thẩm quyền, không cung cấp TT. </a:t>
            </a:r>
          </a:p>
        </p:txBody>
      </p:sp>
      <p:sp>
        <p:nvSpPr>
          <p:cNvPr id="5" name="TextBox 4"/>
          <p:cNvSpPr txBox="1"/>
          <p:nvPr/>
        </p:nvSpPr>
        <p:spPr>
          <a:xfrm>
            <a:off x="891973" y="462191"/>
            <a:ext cx="10646000" cy="55399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quyền</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nghĩa</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vụ</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dân</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việc</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tiếp</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cận</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a:t>
            </a:r>
            <a:endParaRPr kumimoji="0" lang="en-US" sz="3000" b="0" i="1" u="none" strike="noStrike" kern="1200" cap="none" spc="0" normalizeH="0" baseline="0" noProof="0" dirty="0">
              <a:ln>
                <a:noFill/>
              </a:ln>
              <a:solidFill>
                <a:srgbClr val="FF000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8" name="TextBox 7"/>
          <p:cNvSpPr txBox="1"/>
          <p:nvPr/>
        </p:nvSpPr>
        <p:spPr>
          <a:xfrm>
            <a:off x="604152" y="1431574"/>
            <a:ext cx="10933821" cy="830997"/>
          </a:xfrm>
          <a:prstGeom prst="rect">
            <a:avLst/>
          </a:prstGeom>
          <a:noFill/>
        </p:spPr>
        <p:txBody>
          <a:bodyPr wrap="square">
            <a:spAutoFit/>
          </a:bodyPr>
          <a:lstStyle/>
          <a:p>
            <a:pPr marL="0" marR="0" lvl="0" indent="0" algn="just" defTabSz="914400" rtl="0" eaLnBrk="1" fontAlgn="auto" latinLnBrk="0" hangingPunct="1">
              <a:lnSpc>
                <a:spcPct val="100000"/>
              </a:lnSpc>
              <a:spcBef>
                <a:spcPts val="300"/>
              </a:spcBef>
              <a:spcAft>
                <a:spcPts val="300"/>
              </a:spcAft>
              <a:buClrTx/>
              <a:buSzTx/>
              <a:buFontTx/>
              <a:buNone/>
              <a:defRPr/>
            </a:pPr>
            <a:r>
              <a:rPr kumimoji="0" lang="en-US" sz="24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mn-cs"/>
              </a:rPr>
              <a:t>=&gt; Điểm mới của Luật Tiếp cận thông tin năm 2026 là Luật chỉ rõ quyền khởi kiện vụ án hành chính đối với hành vi vi phạm pháp luật về tiếp cận thông tin.</a:t>
            </a:r>
            <a:endParaRPr kumimoji="0" lang="x-none" sz="2400" b="1"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endParaRPr>
          </a:p>
        </p:txBody>
      </p:sp>
      <p:sp>
        <p:nvSpPr>
          <p:cNvPr id="13" name="TextBox 12"/>
          <p:cNvSpPr txBox="1"/>
          <p:nvPr/>
        </p:nvSpPr>
        <p:spPr>
          <a:xfrm>
            <a:off x="604152" y="5454216"/>
            <a:ext cx="10983696" cy="461665"/>
          </a:xfrm>
          <a:prstGeom prst="rect">
            <a:avLst/>
          </a:prstGeom>
          <a:noFill/>
        </p:spPr>
        <p:txBody>
          <a:bodyPr wrap="square">
            <a:spAutoFit/>
          </a:bodyPr>
          <a:lstStyle/>
          <a:p>
            <a:pPr marL="0" marR="0" lvl="0" indent="0" algn="just" defTabSz="914400" rtl="0" eaLnBrk="1" fontAlgn="auto" latinLnBrk="0" hangingPunct="1">
              <a:lnSpc>
                <a:spcPct val="100000"/>
              </a:lnSpc>
              <a:spcBef>
                <a:spcPts val="4200"/>
              </a:spcBef>
              <a:spcAft>
                <a:spcPts val="2100"/>
              </a:spcAft>
              <a:buClrTx/>
              <a:buSzTx/>
              <a:buFontTx/>
              <a:buNone/>
              <a:defRPr/>
            </a:pPr>
            <a:r>
              <a:rPr kumimoji="0" lang="en-US" sz="24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mn-cs"/>
              </a:rPr>
              <a:t>=&gt; Người dân có quyền khởi kiện vụ án HC (trừ trường hợp PL có quy định khác)</a:t>
            </a:r>
            <a:endParaRPr kumimoji="0" lang="x-none" sz="2400" b="1"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endParaRPr>
          </a:p>
        </p:txBody>
      </p:sp>
      <p:pic>
        <p:nvPicPr>
          <p:cNvPr id="14" name="Picture 13" descr="Chủ tịch UBND cấp xã có thẩm quyền cấp giấy chứng nhận quyền sử dụng đất"/>
          <p:cNvPicPr>
            <a:picLocks noChangeAspect="1"/>
          </p:cNvPicPr>
          <p:nvPr/>
        </p:nvPicPr>
        <p:blipFill>
          <a:blip r:embed="rId5"/>
          <a:stretch>
            <a:fillRect/>
          </a:stretch>
        </p:blipFill>
        <p:spPr>
          <a:xfrm>
            <a:off x="7989911" y="2576126"/>
            <a:ext cx="3246840" cy="2446163"/>
          </a:xfrm>
          <a:prstGeom prst="roundRect">
            <a:avLst/>
          </a:prstGeom>
          <a:effectLst>
            <a:outerShdw blurRad="63500" sx="102000" sy="102000" algn="ctr" rotWithShape="0">
              <a:prstClr val="black">
                <a:alpha val="40000"/>
              </a:prstClr>
            </a:outerShdw>
          </a:effectLst>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2"/>
          <p:cNvSpPr>
            <a:spLocks noGrp="1" noRot="1" noMove="1" noResize="1" noEditPoints="1" noAdjustHandles="1" noChangeArrowheads="1" noChangeShapeType="1"/>
          </p:cNvSpPr>
          <p:nvPr/>
        </p:nvSpPr>
        <p:spPr>
          <a:xfrm>
            <a:off x="0" y="1823"/>
            <a:ext cx="12192000" cy="6861646"/>
          </a:xfrm>
          <a:custGeom>
            <a:avLst/>
            <a:gdLst/>
            <a:ahLst/>
            <a:cxnLst/>
            <a:rect l="l" t="t" r="r" b="b"/>
            <a:pathLst>
              <a:path w="15925800" h="8963025">
                <a:moveTo>
                  <a:pt x="0" y="0"/>
                </a:moveTo>
                <a:lnTo>
                  <a:pt x="15925800" y="0"/>
                </a:lnTo>
                <a:lnTo>
                  <a:pt x="15925800" y="8963025"/>
                </a:lnTo>
                <a:lnTo>
                  <a:pt x="0" y="8963025"/>
                </a:lnTo>
                <a:lnTo>
                  <a:pt x="0" y="0"/>
                </a:lnTo>
                <a:close/>
              </a:path>
            </a:pathLst>
          </a:custGeom>
          <a:blipFill>
            <a:blip r:embed="rId2"/>
            <a:stretch>
              <a:fillRect/>
            </a:stretch>
          </a:blipFill>
        </p:spPr>
        <p:txBody>
          <a:bodyPr/>
          <a:lstStyle/>
          <a:p>
            <a:pPr marL="0" marR="0" lvl="0" indent="0" algn="just" defTabSz="914400" rtl="0" eaLnBrk="1" fontAlgn="auto" latinLnBrk="0" hangingPunct="1">
              <a:lnSpc>
                <a:spcPct val="100000"/>
              </a:lnSpc>
              <a:spcBef>
                <a:spcPts val="1200"/>
              </a:spcBef>
              <a:spcAft>
                <a:spcPts val="0"/>
              </a:spcAft>
              <a:buClrTx/>
              <a:buSzTx/>
              <a:buFontTx/>
              <a:buNone/>
              <a:defRPr/>
            </a:pPr>
            <a:endParaRPr kumimoji="0" lang="en-US" sz="2400" b="0" i="0" u="none" strike="noStrike" kern="1200" cap="none" spc="0" normalizeH="0" baseline="0" noProof="1">
              <a:ln>
                <a:noFill/>
              </a:ln>
              <a:solidFill>
                <a:prstClr val="black"/>
              </a:solidFill>
              <a:effectLst/>
              <a:uLnTx/>
              <a:uFillTx/>
              <a:latin typeface="Times New Roman" panose="02020603050405020304" pitchFamily="18" charset="0"/>
              <a:ea typeface="SimSun" panose="02010600030101010101" pitchFamily="2" charset="-122"/>
              <a:cs typeface="+mn-cs"/>
            </a:endParaRPr>
          </a:p>
        </p:txBody>
      </p:sp>
      <p:pic>
        <p:nvPicPr>
          <p:cNvPr id="2" name="Picture 1"/>
          <p:cNvPicPr>
            <a:picLocks noChangeAspect="1"/>
          </p:cNvPicPr>
          <p:nvPr/>
        </p:nvPicPr>
        <p:blipFill>
          <a:blip r:embed="rId3"/>
          <a:srcRect l="12245" t="66290" r="15317" b="13800"/>
          <a:stretch>
            <a:fillRect/>
          </a:stretch>
        </p:blipFill>
        <p:spPr>
          <a:xfrm>
            <a:off x="0" y="4972050"/>
            <a:ext cx="12192000" cy="1885950"/>
          </a:xfrm>
          <a:prstGeom prst="rect">
            <a:avLst/>
          </a:prstGeom>
        </p:spPr>
      </p:pic>
      <p:sp>
        <p:nvSpPr>
          <p:cNvPr id="3" name="Freeform 3"/>
          <p:cNvSpPr/>
          <p:nvPr/>
        </p:nvSpPr>
        <p:spPr>
          <a:xfrm>
            <a:off x="-20549" y="-9761"/>
            <a:ext cx="3401924" cy="2021544"/>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Freeform 7"/>
          <p:cNvSpPr/>
          <p:nvPr/>
        </p:nvSpPr>
        <p:spPr>
          <a:xfrm>
            <a:off x="5067300" y="5388644"/>
            <a:ext cx="7124700" cy="1502125"/>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8" name="TextBox 8"/>
          <p:cNvSpPr txBox="1"/>
          <p:nvPr/>
        </p:nvSpPr>
        <p:spPr>
          <a:xfrm>
            <a:off x="2628487" y="761575"/>
            <a:ext cx="6973125" cy="738151"/>
          </a:xfrm>
          <a:prstGeom prst="rect">
            <a:avLst/>
          </a:prstGeom>
        </p:spPr>
        <p:txBody>
          <a:bodyPr wrap="square" lIns="0" tIns="0" rIns="0" bIns="0" rtlCol="0" anchor="t">
            <a:spAutoFit/>
          </a:bodyPr>
          <a:lstStyle/>
          <a:p>
            <a:pPr marL="0" marR="0" lvl="0" indent="0" algn="ctr" defTabSz="914400" rtl="0" eaLnBrk="1" fontAlgn="auto" latinLnBrk="0" hangingPunct="1">
              <a:lnSpc>
                <a:spcPts val="6340"/>
              </a:lnSpc>
              <a:spcBef>
                <a:spcPts val="0"/>
              </a:spcBef>
              <a:spcAft>
                <a:spcPts val="0"/>
              </a:spcAft>
              <a:buClrTx/>
              <a:buSzTx/>
              <a:buFontTx/>
              <a:buNone/>
              <a:defRPr/>
            </a:pPr>
            <a:r>
              <a:rPr kumimoji="0" lang="en-US" sz="4530" b="1" i="0" u="none" strike="noStrike" kern="1200" cap="none" spc="0" normalizeH="0" baseline="0" noProof="1">
                <a:ln>
                  <a:noFill/>
                </a:ln>
                <a:solidFill>
                  <a:srgbClr val="00B0F0"/>
                </a:solidFill>
                <a:effectLst/>
                <a:uLnTx/>
                <a:uFillTx/>
                <a:latin typeface="Saira Condensed Bold"/>
                <a:ea typeface="Saira Condensed Bold"/>
                <a:cs typeface="Saira Condensed Bold"/>
                <a:sym typeface="Saira Condensed Bold"/>
              </a:rPr>
              <a:t>NỘI </a:t>
            </a:r>
            <a:r>
              <a:rPr kumimoji="0" lang="en-US" sz="4530" b="1" i="0" u="none" strike="noStrike" kern="1200" cap="none" spc="0" normalizeH="0" baseline="0" noProof="1" smtClean="0">
                <a:ln>
                  <a:noFill/>
                </a:ln>
                <a:solidFill>
                  <a:srgbClr val="00B0F0"/>
                </a:solidFill>
                <a:effectLst/>
                <a:uLnTx/>
                <a:uFillTx/>
                <a:latin typeface="Saira Condensed Bold"/>
                <a:ea typeface="Saira Condensed Bold"/>
                <a:cs typeface="Saira Condensed Bold"/>
                <a:sym typeface="Saira Condensed Bold"/>
              </a:rPr>
              <a:t>DUNG BÀI GIẢNG</a:t>
            </a:r>
            <a:endParaRPr kumimoji="0" lang="en-US" sz="4530" b="1" i="0" u="none" strike="noStrike" kern="1200" cap="none" spc="0" normalizeH="0" baseline="0" noProof="1">
              <a:ln>
                <a:noFill/>
              </a:ln>
              <a:solidFill>
                <a:srgbClr val="00B0F0"/>
              </a:solidFill>
              <a:effectLst/>
              <a:uLnTx/>
              <a:uFillTx/>
              <a:latin typeface="Saira Condensed Bold"/>
              <a:ea typeface="Saira Condensed Bold"/>
              <a:cs typeface="Saira Condensed Bold"/>
              <a:sym typeface="Saira Condensed Bold"/>
            </a:endParaRPr>
          </a:p>
        </p:txBody>
      </p:sp>
      <p:sp>
        <p:nvSpPr>
          <p:cNvPr id="9" name="Freeform 9"/>
          <p:cNvSpPr/>
          <p:nvPr/>
        </p:nvSpPr>
        <p:spPr>
          <a:xfrm>
            <a:off x="4370584" y="1623941"/>
            <a:ext cx="3485512" cy="145837"/>
          </a:xfrm>
          <a:custGeom>
            <a:avLst/>
            <a:gdLst/>
            <a:ahLst/>
            <a:cxnLst/>
            <a:rect l="l" t="t" r="r" b="b"/>
            <a:pathLst>
              <a:path w="4552950" h="190500">
                <a:moveTo>
                  <a:pt x="0" y="0"/>
                </a:moveTo>
                <a:lnTo>
                  <a:pt x="4552950" y="0"/>
                </a:lnTo>
                <a:lnTo>
                  <a:pt x="4552950" y="190500"/>
                </a:lnTo>
                <a:lnTo>
                  <a:pt x="0" y="190500"/>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0" name="Freeform 10"/>
          <p:cNvSpPr/>
          <p:nvPr/>
        </p:nvSpPr>
        <p:spPr>
          <a:xfrm>
            <a:off x="940332" y="2145631"/>
            <a:ext cx="10299168" cy="1006278"/>
          </a:xfrm>
          <a:custGeom>
            <a:avLst/>
            <a:gdLst/>
            <a:ahLst/>
            <a:cxnLst/>
            <a:rect l="l" t="t" r="r" b="b"/>
            <a:pathLst>
              <a:path w="12706350" h="1314450">
                <a:moveTo>
                  <a:pt x="0" y="0"/>
                </a:moveTo>
                <a:lnTo>
                  <a:pt x="12706350" y="0"/>
                </a:lnTo>
                <a:lnTo>
                  <a:pt x="12706350" y="1314450"/>
                </a:lnTo>
                <a:lnTo>
                  <a:pt x="0" y="1314450"/>
                </a:lnTo>
                <a:lnTo>
                  <a:pt x="0" y="0"/>
                </a:lnTo>
                <a:close/>
              </a:path>
            </a:pathLst>
          </a:custGeom>
          <a:blipFill>
            <a:blip r:embed="rId7"/>
            <a:stretch>
              <a:fillRect/>
            </a:stretch>
          </a:blipFill>
          <a:effectLst>
            <a:outerShdw blurRad="63500" sx="102000" sy="102000" algn="ctr"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1" name="TextBox 11"/>
          <p:cNvSpPr txBox="1"/>
          <p:nvPr/>
        </p:nvSpPr>
        <p:spPr>
          <a:xfrm>
            <a:off x="1439038" y="2266649"/>
            <a:ext cx="438912" cy="2299091"/>
          </a:xfrm>
          <a:prstGeom prst="rect">
            <a:avLst/>
          </a:prstGeom>
        </p:spPr>
        <p:txBody>
          <a:bodyPr lIns="0" tIns="0" rIns="0" bIns="0" rtlCol="0" anchor="t">
            <a:spAutoFit/>
          </a:bodyPr>
          <a:lstStyle/>
          <a:p>
            <a:pPr marL="0" marR="0" lvl="0" indent="0" algn="ctr" defTabSz="914400" rtl="0" eaLnBrk="1" fontAlgn="auto" latinLnBrk="0" hangingPunct="1">
              <a:lnSpc>
                <a:spcPts val="6115"/>
              </a:lnSpc>
              <a:spcBef>
                <a:spcPts val="0"/>
              </a:spcBef>
              <a:spcAft>
                <a:spcPts val="0"/>
              </a:spcAft>
              <a:buClrTx/>
              <a:buSzTx/>
              <a:buFontTx/>
              <a:buNone/>
              <a:defRPr/>
            </a:pPr>
            <a:r>
              <a:rPr kumimoji="0" lang="en-US" sz="4365" b="1" i="0" u="none" strike="noStrike" kern="1200" cap="none" spc="0" normalizeH="0" baseline="0" noProof="1">
                <a:ln>
                  <a:noFill/>
                </a:ln>
                <a:solidFill>
                  <a:srgbClr val="FFFFFF"/>
                </a:solidFill>
                <a:effectLst/>
                <a:uLnTx/>
                <a:uFillTx/>
                <a:latin typeface="Saira Condensed Bold"/>
                <a:ea typeface="Saira Condensed Bold"/>
                <a:cs typeface="Saira Condensed Bold"/>
                <a:sym typeface="Saira Condensed Bold"/>
              </a:rPr>
              <a:t>101</a:t>
            </a:r>
          </a:p>
        </p:txBody>
      </p:sp>
      <p:sp>
        <p:nvSpPr>
          <p:cNvPr id="12" name="TextBox 12"/>
          <p:cNvSpPr txBox="1"/>
          <p:nvPr/>
        </p:nvSpPr>
        <p:spPr>
          <a:xfrm>
            <a:off x="2617081" y="2475407"/>
            <a:ext cx="7311468" cy="398314"/>
          </a:xfrm>
          <a:prstGeom prst="rect">
            <a:avLst/>
          </a:prstGeom>
        </p:spPr>
        <p:txBody>
          <a:bodyPr wrap="square" lIns="0" tIns="0" rIns="0" bIns="0" rtlCol="0" anchor="t">
            <a:spAutoFit/>
          </a:bodyPr>
          <a:lstStyle/>
          <a:p>
            <a:pPr marL="0" marR="0" lvl="0" indent="0" algn="l" defTabSz="914400" rtl="0" eaLnBrk="1" fontAlgn="auto" latinLnBrk="0" hangingPunct="1">
              <a:lnSpc>
                <a:spcPts val="3415"/>
              </a:lnSpc>
              <a:spcBef>
                <a:spcPts val="0"/>
              </a:spcBef>
              <a:spcAft>
                <a:spcPts val="0"/>
              </a:spcAft>
              <a:buClrTx/>
              <a:buSzTx/>
              <a:buFontTx/>
              <a:buNone/>
              <a:defRPr/>
            </a:pPr>
            <a:r>
              <a:rPr kumimoji="0" lang="en-US" sz="2440" b="1" i="0" u="none" strike="noStrike" kern="1200" cap="none" spc="0" normalizeH="0" baseline="0" noProof="1">
                <a:ln>
                  <a:noFill/>
                </a:ln>
                <a:solidFill>
                  <a:srgbClr val="FF0000"/>
                </a:solidFill>
                <a:effectLst/>
                <a:uLnTx/>
                <a:uFillTx/>
                <a:latin typeface="Saira Condensed Bold"/>
                <a:ea typeface="Saira Condensed Bold"/>
                <a:cs typeface="Saira Condensed Bold"/>
                <a:sym typeface="Saira Condensed Bold"/>
              </a:rPr>
              <a:t>Một số vấn đề chung về quyền tiếp cận thông tin</a:t>
            </a:r>
          </a:p>
        </p:txBody>
      </p:sp>
      <p:sp>
        <p:nvSpPr>
          <p:cNvPr id="13" name="Freeform 13"/>
          <p:cNvSpPr/>
          <p:nvPr/>
        </p:nvSpPr>
        <p:spPr>
          <a:xfrm>
            <a:off x="10408559" y="2284177"/>
            <a:ext cx="736478" cy="867732"/>
          </a:xfrm>
          <a:custGeom>
            <a:avLst/>
            <a:gdLst/>
            <a:ahLst/>
            <a:cxnLst/>
            <a:rect l="l" t="t" r="r" b="b"/>
            <a:pathLst>
              <a:path w="962025" h="1133475">
                <a:moveTo>
                  <a:pt x="0" y="0"/>
                </a:moveTo>
                <a:lnTo>
                  <a:pt x="962025" y="0"/>
                </a:lnTo>
                <a:lnTo>
                  <a:pt x="962025" y="1133475"/>
                </a:lnTo>
                <a:lnTo>
                  <a:pt x="0" y="1133475"/>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4" name="Freeform 14"/>
          <p:cNvSpPr/>
          <p:nvPr/>
        </p:nvSpPr>
        <p:spPr>
          <a:xfrm>
            <a:off x="10582569" y="2414322"/>
            <a:ext cx="444804" cy="576057"/>
          </a:xfrm>
          <a:custGeom>
            <a:avLst/>
            <a:gdLst/>
            <a:ahLst/>
            <a:cxnLst/>
            <a:rect l="l" t="t" r="r" b="b"/>
            <a:pathLst>
              <a:path w="581025" h="752475">
                <a:moveTo>
                  <a:pt x="0" y="0"/>
                </a:moveTo>
                <a:lnTo>
                  <a:pt x="581025" y="0"/>
                </a:lnTo>
                <a:lnTo>
                  <a:pt x="581025" y="752475"/>
                </a:lnTo>
                <a:lnTo>
                  <a:pt x="0" y="752475"/>
                </a:lnTo>
                <a:lnTo>
                  <a:pt x="0" y="0"/>
                </a:lnTo>
                <a:close/>
              </a:path>
            </a:pathLst>
          </a:custGeom>
          <a:blipFill>
            <a:blip r:embed="rId9"/>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5" name="Freeform 15"/>
          <p:cNvSpPr/>
          <p:nvPr/>
        </p:nvSpPr>
        <p:spPr>
          <a:xfrm>
            <a:off x="940332" y="3429000"/>
            <a:ext cx="10299168" cy="1006278"/>
          </a:xfrm>
          <a:custGeom>
            <a:avLst/>
            <a:gdLst/>
            <a:ahLst/>
            <a:cxnLst/>
            <a:rect l="l" t="t" r="r" b="b"/>
            <a:pathLst>
              <a:path w="12706350" h="1314450">
                <a:moveTo>
                  <a:pt x="0" y="0"/>
                </a:moveTo>
                <a:lnTo>
                  <a:pt x="12706350" y="0"/>
                </a:lnTo>
                <a:lnTo>
                  <a:pt x="12706350" y="1314450"/>
                </a:lnTo>
                <a:lnTo>
                  <a:pt x="0" y="1314450"/>
                </a:lnTo>
                <a:lnTo>
                  <a:pt x="0" y="0"/>
                </a:lnTo>
                <a:close/>
              </a:path>
            </a:pathLst>
          </a:custGeom>
          <a:blipFill>
            <a:blip r:embed="rId10"/>
            <a:stretch>
              <a:fillRect/>
            </a:stretch>
          </a:blipFill>
          <a:effectLst>
            <a:outerShdw blurRad="63500" sx="102000" sy="102000" algn="ctr"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6" name="TextBox 16"/>
          <p:cNvSpPr txBox="1"/>
          <p:nvPr/>
        </p:nvSpPr>
        <p:spPr>
          <a:xfrm>
            <a:off x="1439038" y="3532085"/>
            <a:ext cx="438912" cy="608628"/>
          </a:xfrm>
          <a:prstGeom prst="rect">
            <a:avLst/>
          </a:prstGeom>
        </p:spPr>
        <p:txBody>
          <a:bodyPr lIns="0" tIns="0" rIns="0" bIns="0" rtlCol="0" anchor="t">
            <a:spAutoFit/>
          </a:bodyPr>
          <a:lstStyle/>
          <a:p>
            <a:pPr marL="0" marR="0" lvl="0" indent="0" algn="ctr" defTabSz="914400" rtl="0" eaLnBrk="1" fontAlgn="auto" latinLnBrk="0" hangingPunct="1">
              <a:lnSpc>
                <a:spcPts val="5200"/>
              </a:lnSpc>
              <a:spcBef>
                <a:spcPts val="0"/>
              </a:spcBef>
              <a:spcAft>
                <a:spcPts val="0"/>
              </a:spcAft>
              <a:buClrTx/>
              <a:buSzTx/>
              <a:buFontTx/>
              <a:buNone/>
              <a:defRPr/>
            </a:pPr>
            <a:r>
              <a:rPr kumimoji="0" lang="en-US" sz="3715" b="1" i="0" u="none" strike="noStrike" kern="1200" cap="none" spc="0" normalizeH="0" baseline="0" noProof="1">
                <a:ln>
                  <a:noFill/>
                </a:ln>
                <a:solidFill>
                  <a:srgbClr val="FFFFFF"/>
                </a:solidFill>
                <a:effectLst/>
                <a:uLnTx/>
                <a:uFillTx/>
                <a:latin typeface="Saira Condensed Bold"/>
                <a:ea typeface="Saira Condensed Bold"/>
                <a:cs typeface="Saira Condensed Bold"/>
                <a:sym typeface="Saira Condensed Bold"/>
              </a:rPr>
              <a:t>2</a:t>
            </a:r>
          </a:p>
        </p:txBody>
      </p:sp>
      <p:sp>
        <p:nvSpPr>
          <p:cNvPr id="17" name="TextBox 17"/>
          <p:cNvSpPr txBox="1"/>
          <p:nvPr/>
        </p:nvSpPr>
        <p:spPr>
          <a:xfrm>
            <a:off x="2617081" y="3669714"/>
            <a:ext cx="8958049" cy="398314"/>
          </a:xfrm>
          <a:prstGeom prst="rect">
            <a:avLst/>
          </a:prstGeom>
        </p:spPr>
        <p:txBody>
          <a:bodyPr wrap="square" lIns="0" tIns="0" rIns="0" bIns="0" rtlCol="0" anchor="t">
            <a:spAutoFit/>
          </a:bodyPr>
          <a:lstStyle/>
          <a:p>
            <a:pPr marL="0" marR="0" lvl="0" indent="0" algn="l" defTabSz="914400" rtl="0" eaLnBrk="1" fontAlgn="auto" latinLnBrk="0" hangingPunct="1">
              <a:lnSpc>
                <a:spcPts val="3415"/>
              </a:lnSpc>
              <a:spcBef>
                <a:spcPts val="0"/>
              </a:spcBef>
              <a:spcAft>
                <a:spcPts val="0"/>
              </a:spcAft>
              <a:buClrTx/>
              <a:buSzTx/>
              <a:buFontTx/>
              <a:buNone/>
              <a:defRPr/>
            </a:pPr>
            <a:r>
              <a:rPr kumimoji="0" lang="en-US" sz="2300" b="1" i="0" u="none" strike="noStrike" kern="1200" cap="none" spc="0" normalizeH="0" baseline="0" noProof="1">
                <a:ln>
                  <a:noFill/>
                </a:ln>
                <a:solidFill>
                  <a:srgbClr val="FF0000"/>
                </a:solidFill>
                <a:effectLst/>
                <a:uLnTx/>
                <a:uFillTx/>
                <a:latin typeface="Saira Condensed Bold"/>
                <a:ea typeface="Saira Condensed Bold"/>
                <a:cs typeface="Saira Condensed Bold"/>
                <a:sym typeface="Saira Condensed Bold"/>
              </a:rPr>
              <a:t>Sự cần thiết ban hành Luật Tiếp cận thông tin năm 2026</a:t>
            </a:r>
          </a:p>
        </p:txBody>
      </p:sp>
      <p:sp>
        <p:nvSpPr>
          <p:cNvPr id="18" name="Freeform 18"/>
          <p:cNvSpPr/>
          <p:nvPr/>
        </p:nvSpPr>
        <p:spPr>
          <a:xfrm>
            <a:off x="10354518" y="3408828"/>
            <a:ext cx="736478" cy="867732"/>
          </a:xfrm>
          <a:custGeom>
            <a:avLst/>
            <a:gdLst/>
            <a:ahLst/>
            <a:cxnLst/>
            <a:rect l="l" t="t" r="r" b="b"/>
            <a:pathLst>
              <a:path w="962025" h="1133475">
                <a:moveTo>
                  <a:pt x="0" y="0"/>
                </a:moveTo>
                <a:lnTo>
                  <a:pt x="962025" y="0"/>
                </a:lnTo>
                <a:lnTo>
                  <a:pt x="962025" y="1133475"/>
                </a:lnTo>
                <a:lnTo>
                  <a:pt x="0" y="1133475"/>
                </a:lnTo>
                <a:lnTo>
                  <a:pt x="0" y="0"/>
                </a:lnTo>
                <a:close/>
              </a:path>
            </a:pathLst>
          </a:custGeom>
          <a:blipFill>
            <a:blip r:embed="rId11"/>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9" name="Freeform 19"/>
          <p:cNvSpPr/>
          <p:nvPr/>
        </p:nvSpPr>
        <p:spPr>
          <a:xfrm>
            <a:off x="10516078" y="3574837"/>
            <a:ext cx="444804" cy="576057"/>
          </a:xfrm>
          <a:custGeom>
            <a:avLst/>
            <a:gdLst/>
            <a:ahLst/>
            <a:cxnLst/>
            <a:rect l="l" t="t" r="r" b="b"/>
            <a:pathLst>
              <a:path w="581025" h="752475">
                <a:moveTo>
                  <a:pt x="0" y="0"/>
                </a:moveTo>
                <a:lnTo>
                  <a:pt x="581025" y="0"/>
                </a:lnTo>
                <a:lnTo>
                  <a:pt x="581025" y="752475"/>
                </a:lnTo>
                <a:lnTo>
                  <a:pt x="0" y="752475"/>
                </a:lnTo>
                <a:lnTo>
                  <a:pt x="0" y="0"/>
                </a:lnTo>
                <a:close/>
              </a:path>
            </a:pathLst>
          </a:custGeom>
          <a:blipFill>
            <a:blip r:embed="rId1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0" name="Freeform 20"/>
          <p:cNvSpPr/>
          <p:nvPr/>
        </p:nvSpPr>
        <p:spPr>
          <a:xfrm>
            <a:off x="940332" y="4573823"/>
            <a:ext cx="10299168" cy="1006278"/>
          </a:xfrm>
          <a:custGeom>
            <a:avLst/>
            <a:gdLst/>
            <a:ahLst/>
            <a:cxnLst/>
            <a:rect l="l" t="t" r="r" b="b"/>
            <a:pathLst>
              <a:path w="12706350" h="1314450">
                <a:moveTo>
                  <a:pt x="0" y="0"/>
                </a:moveTo>
                <a:lnTo>
                  <a:pt x="12706350" y="0"/>
                </a:lnTo>
                <a:lnTo>
                  <a:pt x="12706350" y="1314450"/>
                </a:lnTo>
                <a:lnTo>
                  <a:pt x="0" y="1314450"/>
                </a:lnTo>
                <a:lnTo>
                  <a:pt x="0" y="0"/>
                </a:lnTo>
                <a:close/>
              </a:path>
            </a:pathLst>
          </a:custGeom>
          <a:blipFill>
            <a:blip r:embed="rId13"/>
            <a:stretch>
              <a:fillRect/>
            </a:stretch>
          </a:blipFill>
          <a:effectLst>
            <a:outerShdw blurRad="63500" sx="102000" sy="102000" algn="ctr"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1" name="TextBox 21"/>
          <p:cNvSpPr txBox="1"/>
          <p:nvPr/>
        </p:nvSpPr>
        <p:spPr>
          <a:xfrm>
            <a:off x="1439038" y="4777517"/>
            <a:ext cx="438912" cy="619850"/>
          </a:xfrm>
          <a:prstGeom prst="rect">
            <a:avLst/>
          </a:prstGeom>
        </p:spPr>
        <p:txBody>
          <a:bodyPr lIns="0" tIns="0" rIns="0" bIns="0" rtlCol="0" anchor="t">
            <a:spAutoFit/>
          </a:bodyPr>
          <a:lstStyle/>
          <a:p>
            <a:pPr marL="0" marR="0" lvl="0" indent="0" algn="ctr" defTabSz="914400" rtl="0" eaLnBrk="1" fontAlgn="auto" latinLnBrk="0" hangingPunct="1">
              <a:lnSpc>
                <a:spcPts val="5280"/>
              </a:lnSpc>
              <a:spcBef>
                <a:spcPts val="0"/>
              </a:spcBef>
              <a:spcAft>
                <a:spcPts val="0"/>
              </a:spcAft>
              <a:buClrTx/>
              <a:buSzTx/>
              <a:buFontTx/>
              <a:buNone/>
              <a:defRPr/>
            </a:pPr>
            <a:r>
              <a:rPr kumimoji="0" lang="en-US" sz="3770" b="1" i="0" u="none" strike="noStrike" kern="1200" cap="none" spc="0" normalizeH="0" baseline="0" noProof="1">
                <a:ln>
                  <a:noFill/>
                </a:ln>
                <a:solidFill>
                  <a:srgbClr val="FFFFFF"/>
                </a:solidFill>
                <a:effectLst/>
                <a:uLnTx/>
                <a:uFillTx/>
                <a:latin typeface="Saira Condensed Bold"/>
                <a:ea typeface="Saira Condensed Bold"/>
                <a:cs typeface="Saira Condensed Bold"/>
                <a:sym typeface="Saira Condensed Bold"/>
              </a:rPr>
              <a:t>3</a:t>
            </a:r>
          </a:p>
        </p:txBody>
      </p:sp>
      <p:sp>
        <p:nvSpPr>
          <p:cNvPr id="22" name="TextBox 22"/>
          <p:cNvSpPr txBox="1"/>
          <p:nvPr/>
        </p:nvSpPr>
        <p:spPr>
          <a:xfrm>
            <a:off x="2559765" y="4899497"/>
            <a:ext cx="8804919" cy="398314"/>
          </a:xfrm>
          <a:prstGeom prst="rect">
            <a:avLst/>
          </a:prstGeom>
        </p:spPr>
        <p:txBody>
          <a:bodyPr wrap="square" lIns="0" tIns="0" rIns="0" bIns="0" rtlCol="0" anchor="t">
            <a:spAutoFit/>
          </a:bodyPr>
          <a:lstStyle/>
          <a:p>
            <a:pPr marL="0" marR="0" lvl="0" indent="0" algn="l" defTabSz="914400" rtl="0" eaLnBrk="1" fontAlgn="auto" latinLnBrk="0" hangingPunct="1">
              <a:lnSpc>
                <a:spcPts val="3415"/>
              </a:lnSpc>
              <a:spcBef>
                <a:spcPts val="0"/>
              </a:spcBef>
              <a:spcAft>
                <a:spcPts val="0"/>
              </a:spcAft>
              <a:buClrTx/>
              <a:buSzTx/>
              <a:buFontTx/>
              <a:buNone/>
              <a:defRPr/>
            </a:pPr>
            <a:r>
              <a:rPr kumimoji="0" lang="en-US" sz="2300" b="1" i="0" u="none" strike="noStrike" kern="1200" cap="none" spc="0" normalizeH="0" baseline="0" noProof="1">
                <a:ln>
                  <a:noFill/>
                </a:ln>
                <a:solidFill>
                  <a:srgbClr val="FF0000"/>
                </a:solidFill>
                <a:effectLst/>
                <a:uLnTx/>
                <a:uFillTx/>
                <a:latin typeface="Saira Condensed Bold"/>
                <a:ea typeface="Saira Condensed Bold"/>
                <a:cs typeface="Saira Condensed Bold"/>
                <a:sym typeface="Saira Condensed Bold"/>
              </a:rPr>
              <a:t>Những điểm mới của Luật Tiếp cận thông tin năm 2026</a:t>
            </a:r>
          </a:p>
        </p:txBody>
      </p:sp>
      <p:sp>
        <p:nvSpPr>
          <p:cNvPr id="23" name="Freeform 23"/>
          <p:cNvSpPr/>
          <p:nvPr/>
        </p:nvSpPr>
        <p:spPr>
          <a:xfrm>
            <a:off x="10408559" y="4723953"/>
            <a:ext cx="736478" cy="867732"/>
          </a:xfrm>
          <a:custGeom>
            <a:avLst/>
            <a:gdLst/>
            <a:ahLst/>
            <a:cxnLst/>
            <a:rect l="l" t="t" r="r" b="b"/>
            <a:pathLst>
              <a:path w="962025" h="1133475">
                <a:moveTo>
                  <a:pt x="0" y="0"/>
                </a:moveTo>
                <a:lnTo>
                  <a:pt x="962025" y="0"/>
                </a:lnTo>
                <a:lnTo>
                  <a:pt x="962025" y="1133475"/>
                </a:lnTo>
                <a:lnTo>
                  <a:pt x="0" y="1133475"/>
                </a:lnTo>
                <a:lnTo>
                  <a:pt x="0" y="0"/>
                </a:lnTo>
                <a:close/>
              </a:path>
            </a:pathLst>
          </a:custGeom>
          <a:blipFill>
            <a:blip r:embed="rId1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24"/>
          <p:cNvSpPr/>
          <p:nvPr/>
        </p:nvSpPr>
        <p:spPr>
          <a:xfrm>
            <a:off x="10408559" y="4841381"/>
            <a:ext cx="590641" cy="576057"/>
          </a:xfrm>
          <a:custGeom>
            <a:avLst/>
            <a:gdLst/>
            <a:ahLst/>
            <a:cxnLst/>
            <a:rect l="l" t="t" r="r" b="b"/>
            <a:pathLst>
              <a:path w="771525" h="752475">
                <a:moveTo>
                  <a:pt x="0" y="0"/>
                </a:moveTo>
                <a:lnTo>
                  <a:pt x="771525" y="0"/>
                </a:lnTo>
                <a:lnTo>
                  <a:pt x="771525" y="752475"/>
                </a:lnTo>
                <a:lnTo>
                  <a:pt x="0" y="752475"/>
                </a:lnTo>
                <a:lnTo>
                  <a:pt x="0" y="0"/>
                </a:lnTo>
                <a:close/>
              </a:path>
            </a:pathLst>
          </a:custGeom>
          <a:blipFill>
            <a:blip r:embed="rId1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6" name="Freeform 6"/>
          <p:cNvSpPr/>
          <p:nvPr/>
        </p:nvSpPr>
        <p:spPr>
          <a:xfrm>
            <a:off x="0" y="-119961"/>
            <a:ext cx="1562679" cy="1524000"/>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1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dirty="0">
              <a:ln>
                <a:noFill/>
              </a:ln>
              <a:solidFill>
                <a:prstClr val="black"/>
              </a:solidFill>
              <a:effectLst/>
              <a:uLnTx/>
              <a:uFillTx/>
              <a:latin typeface="Aptos"/>
              <a:ea typeface="+mn-ea"/>
              <a:cs typeface="+mn-cs"/>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rcRect l="12245" t="66290" r="15317" b="13800"/>
          <a:stretch>
            <a:fillRect/>
          </a:stretch>
        </p:blipFill>
        <p:spPr>
          <a:xfrm>
            <a:off x="0" y="4972050"/>
            <a:ext cx="12192000" cy="1885950"/>
          </a:xfrm>
          <a:prstGeom prst="rect">
            <a:avLst/>
          </a:prstGeom>
        </p:spPr>
      </p:pic>
      <p:sp>
        <p:nvSpPr>
          <p:cNvPr id="2" name="Rectangle 1"/>
          <p:cNvSpPr/>
          <p:nvPr/>
        </p:nvSpPr>
        <p:spPr>
          <a:xfrm>
            <a:off x="0" y="1414783"/>
            <a:ext cx="12191998" cy="4656080"/>
          </a:xfrm>
          <a:prstGeom prst="rect">
            <a:avLst/>
          </a:prstGeom>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23" name="Freeform 3"/>
          <p:cNvSpPr/>
          <p:nvPr/>
        </p:nvSpPr>
        <p:spPr>
          <a:xfrm>
            <a:off x="-20550" y="-9762"/>
            <a:ext cx="1325475" cy="1209912"/>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8629649" y="5695751"/>
            <a:ext cx="3562349" cy="1195020"/>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0" name="TextBox 9"/>
          <p:cNvSpPr txBox="1"/>
          <p:nvPr/>
        </p:nvSpPr>
        <p:spPr>
          <a:xfrm>
            <a:off x="406563" y="1817766"/>
            <a:ext cx="6143867" cy="3877985"/>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600"/>
              </a:spcAft>
              <a:buClrTx/>
              <a:buSzTx/>
              <a:buFontTx/>
              <a:buNone/>
              <a:defRPr/>
            </a:pPr>
            <a:r>
              <a:rPr kumimoji="0" lang="en-US" sz="2500" b="1" i="0" u="none" strike="noStrike" kern="1200" cap="none" spc="0" normalizeH="0" baseline="0" noProof="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Khoản</a:t>
            </a:r>
            <a:r>
              <a:rPr kumimoji="0" lang="en-US" sz="25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2 </a:t>
            </a:r>
            <a:r>
              <a:rPr kumimoji="0" lang="en-US" sz="25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Điều</a:t>
            </a:r>
            <a:r>
              <a:rPr kumimoji="0" lang="en-US" sz="25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8 </a:t>
            </a:r>
            <a:r>
              <a:rPr kumimoji="0" lang="en-US" sz="25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quy</a:t>
            </a:r>
            <a:r>
              <a:rPr kumimoji="0" lang="en-US" sz="25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định</a:t>
            </a:r>
            <a:r>
              <a:rPr kumimoji="0" lang="en-US" sz="25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a:t>
            </a: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dân</a:t>
            </a: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nghĩa</a:t>
            </a: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vụ</a:t>
            </a: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sau</a:t>
            </a: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đây</a:t>
            </a: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x-none" sz="25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600"/>
              </a:spcAft>
              <a:buClrTx/>
              <a:buSzTx/>
              <a:buFontTx/>
              <a:buNone/>
              <a:defRPr/>
            </a:pP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Tuân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thủ</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quy</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định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pháp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luật</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cận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a:t>
            </a:r>
            <a:endParaRPr kumimoji="0" lang="x-none" sz="24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600"/>
              </a:spcAft>
              <a:buClrTx/>
              <a:buSzTx/>
              <a:buFontTx/>
              <a:buNone/>
              <a:defRPr/>
            </a:pP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làm</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sai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lệch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nội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dung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đã</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cấp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x-none" sz="24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600"/>
              </a:spcAft>
              <a:buClrTx/>
              <a:buSzTx/>
              <a:buFontTx/>
              <a:buNone/>
              <a:defRPr/>
            </a:pP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xâm</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phạm</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quyền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lợi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ích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hợp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pháp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cơ</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quan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tổ</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chức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hoặc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khác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hiện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quyền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cận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a:t>
            </a:r>
            <a:endParaRPr kumimoji="0" lang="x-none" sz="24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5" name="TextBox 4"/>
          <p:cNvSpPr txBox="1"/>
          <p:nvPr/>
        </p:nvSpPr>
        <p:spPr>
          <a:xfrm>
            <a:off x="1012214" y="425511"/>
            <a:ext cx="10766885" cy="55399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quyền</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nghĩa</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vụ</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dân</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việc</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tiếp</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cận</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3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a:t>
            </a:r>
            <a:endParaRPr kumimoji="0" lang="en-US" sz="3000" b="0" i="1" u="none" strike="noStrike" kern="1200" cap="none" spc="0" normalizeH="0" baseline="0" noProof="0" dirty="0">
              <a:ln>
                <a:noFill/>
              </a:ln>
              <a:solidFill>
                <a:srgbClr val="FF000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pic>
        <p:nvPicPr>
          <p:cNvPr id="21506" name="Picture 2" descr="Tuân thủ pháp luật, yếu tố sống còn của tổ chức tín dụng | Tin nhanh chứng khoán"/>
          <p:cNvPicPr>
            <a:picLocks noChangeAspect="1" noChangeArrowheads="1"/>
          </p:cNvPicPr>
          <p:nvPr/>
        </p:nvPicPr>
        <p:blipFill rotWithShape="1">
          <a:blip r:embed="rId5">
            <a:extLst>
              <a:ext uri="{28A0092B-C50C-407E-A947-70E740481C1C}">
                <a14:useLocalDpi xmlns:a14="http://schemas.microsoft.com/office/drawing/2010/main" val="0"/>
              </a:ext>
            </a:extLst>
          </a:blip>
          <a:srcRect l="21197" r="5504"/>
          <a:stretch>
            <a:fillRect/>
          </a:stretch>
        </p:blipFill>
        <p:spPr bwMode="auto">
          <a:xfrm>
            <a:off x="6870605" y="1841510"/>
            <a:ext cx="5001217" cy="3525267"/>
          </a:xfrm>
          <a:prstGeom prst="round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randomBar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rcRect l="12245" t="66290" r="15317" b="13800"/>
          <a:stretch>
            <a:fillRect/>
          </a:stretch>
        </p:blipFill>
        <p:spPr>
          <a:xfrm>
            <a:off x="0" y="4972050"/>
            <a:ext cx="12192000" cy="1885950"/>
          </a:xfrm>
          <a:prstGeom prst="rect">
            <a:avLst/>
          </a:prstGeom>
        </p:spPr>
      </p:pic>
      <p:sp>
        <p:nvSpPr>
          <p:cNvPr id="31" name="Rectangle 30"/>
          <p:cNvSpPr/>
          <p:nvPr/>
        </p:nvSpPr>
        <p:spPr>
          <a:xfrm>
            <a:off x="4240202" y="1834438"/>
            <a:ext cx="7826107" cy="2628979"/>
          </a:xfrm>
          <a:prstGeom prst="rect">
            <a:avLst/>
          </a:prstGeom>
          <a:effectLst>
            <a:outerShdw blurRad="50800" dist="38100" dir="18900000" algn="b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33" name="Rectangle 32"/>
          <p:cNvSpPr/>
          <p:nvPr/>
        </p:nvSpPr>
        <p:spPr>
          <a:xfrm>
            <a:off x="4240202" y="4602640"/>
            <a:ext cx="7826107" cy="1711846"/>
          </a:xfrm>
          <a:prstGeom prst="rect">
            <a:avLst/>
          </a:prstGeom>
          <a:effectLst>
            <a:outerShdw blurRad="50800" dist="38100" dir="8100000" algn="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23" name="Freeform 3"/>
          <p:cNvSpPr/>
          <p:nvPr/>
        </p:nvSpPr>
        <p:spPr>
          <a:xfrm>
            <a:off x="-20550" y="-9762"/>
            <a:ext cx="1325475" cy="1209912"/>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10275216" y="5750905"/>
            <a:ext cx="1916782" cy="1139866"/>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0" name="TextBox 9"/>
          <p:cNvSpPr txBox="1"/>
          <p:nvPr/>
        </p:nvSpPr>
        <p:spPr>
          <a:xfrm>
            <a:off x="455132" y="1107095"/>
            <a:ext cx="10640711" cy="4770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Phạm vi </a:t>
            </a:r>
            <a:r>
              <a:rPr kumimoji="0" lang="en-US" sz="25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trách</a:t>
            </a: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nhiệm</a:t>
            </a: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cung</a:t>
            </a: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cấp</a:t>
            </a: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25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Điều</a:t>
            </a: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10) </a:t>
            </a:r>
            <a:endParaRPr kumimoji="0" lang="x-none" sz="25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5" name="TextBox 4"/>
          <p:cNvSpPr txBox="1"/>
          <p:nvPr/>
        </p:nvSpPr>
        <p:spPr>
          <a:xfrm>
            <a:off x="455132" y="194363"/>
            <a:ext cx="11736866"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trách</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nhiệm</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cơ</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quan</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đơn</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vị</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việc</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tiếp</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cận</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a:t>
            </a:r>
            <a:r>
              <a:rPr kumimoji="0" lang="en-US" sz="3200" b="0" i="1" u="none" strike="noStrike" kern="1200" cap="none" spc="0" normalizeH="0" baseline="0" noProof="0" dirty="0">
                <a:ln>
                  <a:noFill/>
                </a:ln>
                <a:solidFill>
                  <a:srgbClr val="FF0000"/>
                </a:solidFill>
                <a:effectLst/>
                <a:uLnTx/>
                <a:uFillTx/>
                <a:latin typeface="Calibri" panose="020F0502020204030204" pitchFamily="34" charset="0"/>
                <a:ea typeface="SimSun" panose="02010600030101010101" pitchFamily="2" charset="-122"/>
                <a:cs typeface="Times New Roman" panose="02020603050405020304" pitchFamily="18" charset="0"/>
              </a:rPr>
              <a:t> </a:t>
            </a:r>
            <a:endParaRPr kumimoji="0" lang="x-none" sz="3200" b="0" i="1" u="none" strike="noStrike" kern="1200" cap="none" spc="0" normalizeH="0" baseline="0" noProof="0" dirty="0">
              <a:ln>
                <a:noFill/>
              </a:ln>
              <a:solidFill>
                <a:srgbClr val="FF000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grpSp>
        <p:nvGrpSpPr>
          <p:cNvPr id="15" name="Group 14"/>
          <p:cNvGrpSpPr/>
          <p:nvPr/>
        </p:nvGrpSpPr>
        <p:grpSpPr>
          <a:xfrm>
            <a:off x="282804" y="2658360"/>
            <a:ext cx="3271101" cy="2592372"/>
            <a:chOff x="273377" y="2724347"/>
            <a:chExt cx="3271101" cy="2592372"/>
          </a:xfrm>
          <a:effectLst>
            <a:outerShdw blurRad="63500" sx="102000" sy="102000" algn="ctr" rotWithShape="0">
              <a:prstClr val="black">
                <a:alpha val="40000"/>
              </a:prstClr>
            </a:outerShdw>
          </a:effectLst>
        </p:grpSpPr>
        <p:sp>
          <p:nvSpPr>
            <p:cNvPr id="14" name="Rectangle: Rounded Corners 13"/>
            <p:cNvSpPr/>
            <p:nvPr/>
          </p:nvSpPr>
          <p:spPr>
            <a:xfrm>
              <a:off x="273377" y="2724347"/>
              <a:ext cx="3271101" cy="2592372"/>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sp>
          <p:nvSpPr>
            <p:cNvPr id="6" name="TextBox 5"/>
            <p:cNvSpPr txBox="1"/>
            <p:nvPr/>
          </p:nvSpPr>
          <p:spPr>
            <a:xfrm>
              <a:off x="436278" y="2966943"/>
              <a:ext cx="2919664" cy="193899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Điểm</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mới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của</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Luật</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Tiếp</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cận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 TT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năm</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 2026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quy</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định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trách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nhiệm</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cung</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cấp</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 TT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của</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 UBND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cấp</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xã</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là</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SimSun" panose="02010600030101010101" pitchFamily="2" charset="-122"/>
                  <a:cs typeface="Times New Roman" panose="02020603050405020304" pitchFamily="18" charset="0"/>
                </a:rPr>
                <a:t>:</a:t>
              </a:r>
              <a:endParaRPr kumimoji="0" lang="x-none" sz="2400" b="1" i="0" u="none" strike="noStrike" kern="1200" cap="none" spc="0" normalizeH="0" baseline="0" noProof="0" dirty="0">
                <a:ln>
                  <a:noFill/>
                </a:ln>
                <a:solidFill>
                  <a:prstClr val="white"/>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grpSp>
      <p:sp>
        <p:nvSpPr>
          <p:cNvPr id="11" name="TextBox 10"/>
          <p:cNvSpPr txBox="1"/>
          <p:nvPr/>
        </p:nvSpPr>
        <p:spPr>
          <a:xfrm>
            <a:off x="4359608" y="1937979"/>
            <a:ext cx="7480956" cy="427296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UBND </a:t>
            </a:r>
            <a:r>
              <a:rPr kumimoji="0" lang="en-US" sz="240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cấp</a:t>
            </a:r>
            <a:r>
              <a:rPr kumimoji="0" lang="en-US" sz="240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xã</a:t>
            </a:r>
            <a:r>
              <a:rPr kumimoji="0" lang="en-US" sz="240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chỉ</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có</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trách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nhiệm</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cung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cấp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TT do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Hội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đồng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nhân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dân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Thường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trực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Hội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đồng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nhân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dân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các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cơ</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quan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của</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Hội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đồng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nhân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dân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Ủy</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ban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nhân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dân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Chủ</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tịch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UBND,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các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cơ</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quan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chuyên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môn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tổ</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chức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hành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chính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khác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của</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cấp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mình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tạo</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ra</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và</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thông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tin do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mình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tạo</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ra</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p>
          <a:p>
            <a:pPr marL="0" marR="0" lvl="0" indent="0" algn="just" defTabSz="914400" rtl="0" eaLnBrk="1" fontAlgn="auto" latinLnBrk="0" hangingPunct="1">
              <a:lnSpc>
                <a:spcPct val="100000"/>
              </a:lnSpc>
              <a:spcBef>
                <a:spcPts val="0"/>
              </a:spcBef>
              <a:spcAft>
                <a:spcPts val="3000"/>
              </a:spcAft>
              <a:buClrTx/>
              <a:buSzTx/>
              <a:buFontTx/>
              <a:buNone/>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Times New Roman" panose="02020603050405020304" pitchFamily="18" charset="0"/>
              </a:rPr>
              <a:t>=&gt; </a:t>
            </a:r>
            <a:r>
              <a:rPr kumimoji="0" lang="en-US" sz="2400" b="0" i="0" u="none" strike="noStrike" kern="1200" cap="none" spc="0" normalizeH="0" baseline="0" noProof="0" dirty="0" err="1">
                <a:ln>
                  <a:noFill/>
                </a:ln>
                <a:solidFill>
                  <a:prstClr val="black"/>
                </a:solidFill>
                <a:effectLst/>
                <a:highlight>
                  <a:srgbClr val="FFFF00"/>
                </a:highlight>
                <a:uLnTx/>
                <a:uFillTx/>
                <a:latin typeface="Times New Roman" panose="02020603050405020304" pitchFamily="18" charset="0"/>
                <a:ea typeface="SimSun" panose="02010600030101010101" pitchFamily="2" charset="-122"/>
                <a:cs typeface="Times New Roman" panose="02020603050405020304" pitchFamily="18" charset="0"/>
              </a:rPr>
              <a:t>Không</a:t>
            </a:r>
            <a:r>
              <a:rPr kumimoji="0" lang="en-US" sz="2400" b="0" i="0" u="none" strike="noStrike" kern="1200" cap="none" spc="0" normalizeH="0" baseline="0" noProof="0" dirty="0">
                <a:ln>
                  <a:noFill/>
                </a:ln>
                <a:solidFill>
                  <a:prstClr val="black"/>
                </a:solidFill>
                <a:effectLst/>
                <a:highlight>
                  <a:srgbClr val="FFFF00"/>
                </a:highligh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highlight>
                  <a:srgbClr val="FFFF00"/>
                </a:highlight>
                <a:uLnTx/>
                <a:uFillTx/>
                <a:latin typeface="Times New Roman" panose="02020603050405020304" pitchFamily="18" charset="0"/>
                <a:ea typeface="SimSun" panose="02010600030101010101" pitchFamily="2" charset="-122"/>
                <a:cs typeface="Times New Roman" panose="02020603050405020304" pitchFamily="18" charset="0"/>
              </a:rPr>
              <a:t>có</a:t>
            </a:r>
            <a:r>
              <a:rPr kumimoji="0" lang="en-US" sz="2400" b="0" i="0" u="none" strike="noStrike" kern="1200" cap="none" spc="0" normalizeH="0" baseline="0" noProof="0" dirty="0">
                <a:ln>
                  <a:noFill/>
                </a:ln>
                <a:solidFill>
                  <a:prstClr val="black"/>
                </a:solidFill>
                <a:effectLst/>
                <a:highlight>
                  <a:srgbClr val="FFFF00"/>
                </a:highligh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highlight>
                  <a:srgbClr val="FFFF00"/>
                </a:highlight>
                <a:uLnTx/>
                <a:uFillTx/>
                <a:latin typeface="Times New Roman" panose="02020603050405020304" pitchFamily="18" charset="0"/>
                <a:ea typeface="SimSun" panose="02010600030101010101" pitchFamily="2" charset="-122"/>
                <a:cs typeface="Times New Roman" panose="02020603050405020304" pitchFamily="18" charset="0"/>
              </a:rPr>
              <a:t>trách</a:t>
            </a:r>
            <a:r>
              <a:rPr kumimoji="0" lang="en-US" sz="2400" b="0" i="0" u="none" strike="noStrike" kern="1200" cap="none" spc="0" normalizeH="0" baseline="0" noProof="0" dirty="0">
                <a:ln>
                  <a:noFill/>
                </a:ln>
                <a:solidFill>
                  <a:prstClr val="black"/>
                </a:solidFill>
                <a:effectLst/>
                <a:highlight>
                  <a:srgbClr val="FFFF00"/>
                </a:highligh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highlight>
                  <a:srgbClr val="FFFF00"/>
                </a:highlight>
                <a:uLnTx/>
                <a:uFillTx/>
                <a:latin typeface="Times New Roman" panose="02020603050405020304" pitchFamily="18" charset="0"/>
                <a:ea typeface="SimSun" panose="02010600030101010101" pitchFamily="2" charset="-122"/>
                <a:cs typeface="Times New Roman" panose="02020603050405020304" pitchFamily="18" charset="0"/>
              </a:rPr>
              <a:t>nhiệm</a:t>
            </a:r>
            <a:r>
              <a:rPr kumimoji="0" lang="en-US" sz="2400" b="0" i="0" u="none" strike="noStrike" kern="1200" cap="none" spc="0" normalizeH="0" baseline="0" noProof="0" dirty="0">
                <a:ln>
                  <a:noFill/>
                </a:ln>
                <a:solidFill>
                  <a:prstClr val="black"/>
                </a:solidFill>
                <a:effectLst/>
                <a:highlight>
                  <a:srgbClr val="FFFF00"/>
                </a:highligh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highlight>
                  <a:srgbClr val="FFFF00"/>
                </a:highlight>
                <a:uLnTx/>
                <a:uFillTx/>
                <a:latin typeface="Times New Roman" panose="02020603050405020304" pitchFamily="18" charset="0"/>
                <a:ea typeface="SimSun" panose="02010600030101010101" pitchFamily="2" charset="-122"/>
                <a:cs typeface="Times New Roman" panose="02020603050405020304" pitchFamily="18" charset="0"/>
              </a:rPr>
              <a:t>cung</a:t>
            </a:r>
            <a:r>
              <a:rPr kumimoji="0" lang="en-US" sz="2400" b="0" i="0" u="none" strike="noStrike" kern="1200" cap="none" spc="0" normalizeH="0" baseline="0" noProof="0" dirty="0">
                <a:ln>
                  <a:noFill/>
                </a:ln>
                <a:solidFill>
                  <a:prstClr val="black"/>
                </a:solidFill>
                <a:effectLst/>
                <a:highlight>
                  <a:srgbClr val="FFFF00"/>
                </a:highligh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highlight>
                  <a:srgbClr val="FFFF00"/>
                </a:highlight>
                <a:uLnTx/>
                <a:uFillTx/>
                <a:latin typeface="Times New Roman" panose="02020603050405020304" pitchFamily="18" charset="0"/>
                <a:ea typeface="SimSun" panose="02010600030101010101" pitchFamily="2" charset="-122"/>
                <a:cs typeface="Times New Roman" panose="02020603050405020304" pitchFamily="18" charset="0"/>
              </a:rPr>
              <a:t>cấp</a:t>
            </a:r>
            <a:r>
              <a:rPr kumimoji="0" lang="en-US" sz="2400" b="0" i="0" u="none" strike="noStrike" kern="1200" cap="none" spc="0" normalizeH="0" baseline="0" noProof="0" dirty="0">
                <a:ln>
                  <a:noFill/>
                </a:ln>
                <a:solidFill>
                  <a:prstClr val="black"/>
                </a:solidFill>
                <a:effectLst/>
                <a:highlight>
                  <a:srgbClr val="FFFF00"/>
                </a:highlight>
                <a:uLnTx/>
                <a:uFillTx/>
                <a:latin typeface="Times New Roman" panose="02020603050405020304" pitchFamily="18" charset="0"/>
                <a:ea typeface="SimSun" panose="02010600030101010101" pitchFamily="2" charset="-122"/>
                <a:cs typeface="Times New Roman" panose="02020603050405020304" pitchFamily="18" charset="0"/>
              </a:rPr>
              <a:t> TT do </a:t>
            </a:r>
            <a:r>
              <a:rPr kumimoji="0" lang="en-US" sz="2400" b="0" i="0" u="none" strike="noStrike" kern="1200" cap="none" spc="0" normalizeH="0" baseline="0" noProof="0" dirty="0" err="1">
                <a:ln>
                  <a:noFill/>
                </a:ln>
                <a:solidFill>
                  <a:prstClr val="black"/>
                </a:solidFill>
                <a:effectLst/>
                <a:highlight>
                  <a:srgbClr val="FFFF00"/>
                </a:highlight>
                <a:uLnTx/>
                <a:uFillTx/>
                <a:latin typeface="Times New Roman" panose="02020603050405020304" pitchFamily="18" charset="0"/>
                <a:ea typeface="SimSun" panose="02010600030101010101" pitchFamily="2" charset="-122"/>
                <a:cs typeface="Times New Roman" panose="02020603050405020304" pitchFamily="18" charset="0"/>
              </a:rPr>
              <a:t>mình</a:t>
            </a:r>
            <a:r>
              <a:rPr kumimoji="0" lang="en-US" sz="2400" b="0" i="0" u="none" strike="noStrike" kern="1200" cap="none" spc="0" normalizeH="0" baseline="0" noProof="0" dirty="0">
                <a:ln>
                  <a:noFill/>
                </a:ln>
                <a:solidFill>
                  <a:prstClr val="black"/>
                </a:solidFill>
                <a:effectLst/>
                <a:highlight>
                  <a:srgbClr val="FFFF00"/>
                </a:highligh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highlight>
                  <a:srgbClr val="FFFF00"/>
                </a:highlight>
                <a:uLnTx/>
                <a:uFillTx/>
                <a:latin typeface="Times New Roman" panose="02020603050405020304" pitchFamily="18" charset="0"/>
                <a:ea typeface="SimSun" panose="02010600030101010101" pitchFamily="2" charset="-122"/>
                <a:cs typeface="Times New Roman" panose="02020603050405020304" pitchFamily="18" charset="0"/>
              </a:rPr>
              <a:t>nhận</a:t>
            </a:r>
            <a:r>
              <a:rPr kumimoji="0" lang="en-US" sz="2400" b="0" i="0" u="none" strike="noStrike" kern="1200" cap="none" spc="0" normalizeH="0" baseline="0" noProof="0" dirty="0">
                <a:ln>
                  <a:noFill/>
                </a:ln>
                <a:solidFill>
                  <a:prstClr val="black"/>
                </a:solidFill>
                <a:effectLst/>
                <a:highlight>
                  <a:srgbClr val="FFFF00"/>
                </a:highligh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highlight>
                  <a:srgbClr val="FFFF00"/>
                </a:highlight>
                <a:uLnTx/>
                <a:uFillTx/>
                <a:latin typeface="Times New Roman" panose="02020603050405020304" pitchFamily="18" charset="0"/>
                <a:ea typeface="SimSun" panose="02010600030101010101" pitchFamily="2" charset="-122"/>
                <a:cs typeface="Times New Roman" panose="02020603050405020304" pitchFamily="18" charset="0"/>
              </a:rPr>
              <a:t>được</a:t>
            </a:r>
            <a:endParaRPr kumimoji="0" lang="x-none" sz="2400" b="0" i="0" u="none" strike="noStrike" kern="1200" cap="none" spc="0" normalizeH="0" baseline="0" noProof="0" dirty="0">
              <a:ln>
                <a:noFill/>
              </a:ln>
              <a:solidFill>
                <a:prstClr val="black"/>
              </a:solidFill>
              <a:effectLst/>
              <a:highlight>
                <a:srgbClr val="FFFF00"/>
              </a:highlight>
              <a:uLnTx/>
              <a:uFillTx/>
              <a:latin typeface="Calibri" panose="020F0502020204030204" pitchFamily="34" charset="0"/>
              <a:ea typeface="SimSun" panose="02010600030101010101" pitchFamily="2" charset="-122"/>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Ngoài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việc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cung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cấp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TT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cho</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dân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cư</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trú</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trên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địa</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bàn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UBND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cấp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xã</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còn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phải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cung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cấp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TT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cho</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dân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khác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không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phải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cư</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trú</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trên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địa</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bàn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nếu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TT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này</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có</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liên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quan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trực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tiếp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đến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quyền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và</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lợi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ích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hợp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pháp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của</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họ</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a:t>
            </a:r>
            <a:endParaRPr kumimoji="0" lang="x-none" sz="24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cxnSp>
        <p:nvCxnSpPr>
          <p:cNvPr id="13" name="Straight Connector 12"/>
          <p:cNvCxnSpPr/>
          <p:nvPr/>
        </p:nvCxnSpPr>
        <p:spPr>
          <a:xfrm>
            <a:off x="-20550" y="856804"/>
            <a:ext cx="1221254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14" idx="3"/>
            <a:endCxn id="31" idx="1"/>
          </p:cNvCxnSpPr>
          <p:nvPr/>
        </p:nvCxnSpPr>
        <p:spPr>
          <a:xfrm flipV="1">
            <a:off x="3553905" y="3148928"/>
            <a:ext cx="686297" cy="80561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p:cNvCxnSpPr>
            <a:stCxn id="14" idx="3"/>
            <a:endCxn id="33" idx="1"/>
          </p:cNvCxnSpPr>
          <p:nvPr/>
        </p:nvCxnSpPr>
        <p:spPr>
          <a:xfrm>
            <a:off x="3553905" y="3954546"/>
            <a:ext cx="686297" cy="1504017"/>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3"/>
          <p:cNvSpPr/>
          <p:nvPr/>
        </p:nvSpPr>
        <p:spPr>
          <a:xfrm>
            <a:off x="-20550" y="-9762"/>
            <a:ext cx="1325475" cy="1209912"/>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8629649" y="5695751"/>
            <a:ext cx="3562349" cy="1195020"/>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0" name="TextBox 9"/>
          <p:cNvSpPr txBox="1"/>
          <p:nvPr/>
        </p:nvSpPr>
        <p:spPr>
          <a:xfrm>
            <a:off x="5144646" y="1535611"/>
            <a:ext cx="6398152" cy="4708981"/>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600"/>
              </a:spcAft>
              <a:buClrTx/>
              <a:buSzTx/>
              <a:buFontTx/>
              <a:buNone/>
              <a:defRPr/>
            </a:pPr>
            <a:r>
              <a:rPr kumimoji="0" lang="en-US" sz="2400" b="1" i="0" u="none" strike="noStrike" kern="1200" cap="none" spc="0" normalizeH="0" baseline="0" noProof="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sz="2800" b="0"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Cơ quan, đơn vị có trách nhiệm thực hiện các biện pháp bảo đảm quyền tiếp cận thông tin; </a:t>
            </a:r>
            <a:endParaRPr kumimoji="0" lang="en-US" sz="2800" b="0" i="0" u="none" strike="noStrike" kern="1200" cap="none" spc="0" normalizeH="0" baseline="0" noProof="1">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600"/>
              </a:spcAft>
              <a:buClrTx/>
              <a:buSzTx/>
              <a:buFontTx/>
              <a:buNone/>
              <a:defRPr/>
            </a:pPr>
            <a:r>
              <a:rPr kumimoji="0" lang="en-US" sz="2800" b="1" i="0" u="none" strike="noStrike" kern="1200" cap="none" spc="0" normalizeH="0" baseline="0" noProof="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sz="2800" b="0"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Tạo điều kiện và khuyến khích doanh nghiệp, tổ chức, cá nhân nghiên cứu… xây dựng hệ thống thông tin công cộng</a:t>
            </a:r>
            <a:endParaRPr kumimoji="0" lang="en-US" sz="2800" b="0" i="0" u="none" strike="noStrike" kern="1200" cap="none" spc="0" normalizeH="0" baseline="0" noProof="1">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600"/>
              </a:spcAft>
              <a:buClrTx/>
              <a:buSzTx/>
              <a:buFontTx/>
              <a:buNone/>
              <a:defRPr/>
            </a:pPr>
            <a:r>
              <a:rPr kumimoji="0" lang="en-US" sz="2800" b="1" i="0" u="none" strike="noStrike" kern="1200" cap="none" spc="0" normalizeH="0" baseline="0" noProof="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3. </a:t>
            </a:r>
            <a:r>
              <a:rPr kumimoji="0" lang="en-US" sz="2800" b="0"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Cổng thông tin điện tử, trang thông tin điện tử của cơ quan, đơn vị được kết nối, tích hợp…chia sẻ thông tin, tạo thuận lợi cho công dân trong việc tiếp cận thông tin</a:t>
            </a:r>
            <a:endParaRPr kumimoji="0" lang="en-US" sz="2800" b="0" i="0" u="none" strike="noStrike" kern="1200" cap="none" spc="0" normalizeH="0" baseline="0" noProof="1">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5" name="TextBox 4"/>
          <p:cNvSpPr txBox="1"/>
          <p:nvPr/>
        </p:nvSpPr>
        <p:spPr>
          <a:xfrm>
            <a:off x="1009760" y="80940"/>
            <a:ext cx="10533038" cy="89255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2600" b="1" i="1" u="none" strike="noStrike" kern="1200" cap="none" spc="0" normalizeH="0" baseline="0" noProof="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 trách nhiệm thực hiện các biện pháp bảo đảm quyền tiếp cận TT của Luật quy định (5qđ):</a:t>
            </a:r>
          </a:p>
        </p:txBody>
      </p:sp>
      <p:cxnSp>
        <p:nvCxnSpPr>
          <p:cNvPr id="2" name="Straight Connector 1"/>
          <p:cNvCxnSpPr/>
          <p:nvPr/>
        </p:nvCxnSpPr>
        <p:spPr>
          <a:xfrm>
            <a:off x="-20550" y="1064194"/>
            <a:ext cx="12212548"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12" name="Group 11"/>
          <p:cNvGrpSpPr/>
          <p:nvPr/>
        </p:nvGrpSpPr>
        <p:grpSpPr>
          <a:xfrm>
            <a:off x="373436" y="2837468"/>
            <a:ext cx="3044858" cy="1932493"/>
            <a:chOff x="443060" y="2733773"/>
            <a:chExt cx="3044858" cy="1932493"/>
          </a:xfrm>
        </p:grpSpPr>
        <p:sp>
          <p:nvSpPr>
            <p:cNvPr id="9" name="Rectangle: Rounded Corners 8"/>
            <p:cNvSpPr/>
            <p:nvPr/>
          </p:nvSpPr>
          <p:spPr>
            <a:xfrm>
              <a:off x="443060" y="2733773"/>
              <a:ext cx="3044858" cy="1932493"/>
            </a:xfrm>
            <a:prstGeom prst="roundRect">
              <a:avLst/>
            </a:prstGeom>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8" name="TextBox 7"/>
            <p:cNvSpPr txBox="1"/>
            <p:nvPr/>
          </p:nvSpPr>
          <p:spPr>
            <a:xfrm>
              <a:off x="728220" y="3228019"/>
              <a:ext cx="2467466"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05 QUY ĐỊNH TẠI ĐIỀU 11 </a:t>
              </a:r>
              <a:endParaRPr kumimoji="0" lang="en-US" sz="2800" b="0" i="0" u="none" strike="noStrike" kern="1200" cap="none" spc="0" normalizeH="0" baseline="0" noProof="0" dirty="0">
                <a:ln>
                  <a:noFill/>
                </a:ln>
                <a:solidFill>
                  <a:srgbClr val="0070C0"/>
                </a:solidFill>
                <a:effectLst/>
                <a:uLnTx/>
                <a:uFillTx/>
                <a:latin typeface="Aptos"/>
                <a:ea typeface="+mn-ea"/>
                <a:cs typeface="+mn-cs"/>
              </a:endParaRPr>
            </a:p>
          </p:txBody>
        </p:sp>
      </p:grpSp>
      <p:sp>
        <p:nvSpPr>
          <p:cNvPr id="11" name="Arrow: Right 10"/>
          <p:cNvSpPr/>
          <p:nvPr/>
        </p:nvSpPr>
        <p:spPr>
          <a:xfrm>
            <a:off x="3703454" y="3308809"/>
            <a:ext cx="1148960" cy="989810"/>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rcRect l="12245" t="66290" r="15317" b="13800"/>
          <a:stretch>
            <a:fillRect/>
          </a:stretch>
        </p:blipFill>
        <p:spPr>
          <a:xfrm>
            <a:off x="0" y="4972050"/>
            <a:ext cx="12192000" cy="1885950"/>
          </a:xfrm>
          <a:prstGeom prst="rect">
            <a:avLst/>
          </a:prstGeom>
        </p:spPr>
      </p:pic>
      <p:sp>
        <p:nvSpPr>
          <p:cNvPr id="23" name="Freeform 3"/>
          <p:cNvSpPr/>
          <p:nvPr/>
        </p:nvSpPr>
        <p:spPr>
          <a:xfrm>
            <a:off x="-20550" y="-9762"/>
            <a:ext cx="1325475" cy="1209912"/>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8629649" y="5695751"/>
            <a:ext cx="3562349" cy="1195020"/>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0" name="TextBox 9"/>
          <p:cNvSpPr txBox="1"/>
          <p:nvPr/>
        </p:nvSpPr>
        <p:spPr>
          <a:xfrm>
            <a:off x="5106579" y="1885950"/>
            <a:ext cx="6398152" cy="3847207"/>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600"/>
              </a:spcAft>
              <a:buClrTx/>
              <a:buSzTx/>
              <a:buFontTx/>
              <a:buNone/>
              <a:defRPr/>
            </a:pP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4.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trách</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nhiệm</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duy</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trì</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lưu</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giữ</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cập</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nhật</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cơ</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sở</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dữ</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liệu</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bảo</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đảm</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hệ</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thống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đầy</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đủ</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toàn</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diện</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dễ</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dàng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tra</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cứu</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tải</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sử</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dụng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0" marR="0" lvl="0" indent="0" algn="just" defTabSz="914400" rtl="0" eaLnBrk="1" fontAlgn="auto" latinLnBrk="0" hangingPunct="1">
              <a:lnSpc>
                <a:spcPct val="100000"/>
              </a:lnSpc>
              <a:spcBef>
                <a:spcPts val="600"/>
              </a:spcBef>
              <a:spcAft>
                <a:spcPts val="600"/>
              </a:spcAft>
              <a:buClrTx/>
              <a:buSzTx/>
              <a:buFontTx/>
              <a:buNone/>
              <a:defRPr/>
            </a:pP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5.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trách</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nhiệm</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lập</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khai</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danh</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mục</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đơn</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vị</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sự</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nghiệp</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lập</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nhiệm</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vụ</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ứng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dịch</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vụ</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sự</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nghiệp</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cơ</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bản</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thiết</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yếu</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thuộc</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phạm</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vi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quản</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lý</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bố</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thủ</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tục</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chính</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cấp</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theo</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quy</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định</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x-none" sz="26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5" name="TextBox 4"/>
          <p:cNvSpPr txBox="1"/>
          <p:nvPr/>
        </p:nvSpPr>
        <p:spPr>
          <a:xfrm>
            <a:off x="1195455" y="208179"/>
            <a:ext cx="9975308" cy="89255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2600" b="1" i="1" u="none" strike="noStrike" kern="1200" cap="none" spc="0" normalizeH="0" baseline="0" noProof="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 trách nhiệm thực hiện các biện pháp bảo đảm quyền tiếp cận TT của Luật quy định</a:t>
            </a:r>
          </a:p>
        </p:txBody>
      </p:sp>
      <p:cxnSp>
        <p:nvCxnSpPr>
          <p:cNvPr id="2" name="Straight Connector 1"/>
          <p:cNvCxnSpPr/>
          <p:nvPr/>
        </p:nvCxnSpPr>
        <p:spPr>
          <a:xfrm>
            <a:off x="0" y="1200150"/>
            <a:ext cx="12212548"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12" name="Group 11"/>
          <p:cNvGrpSpPr/>
          <p:nvPr/>
        </p:nvGrpSpPr>
        <p:grpSpPr>
          <a:xfrm>
            <a:off x="402109" y="2702841"/>
            <a:ext cx="3044858" cy="1932493"/>
            <a:chOff x="443060" y="2733773"/>
            <a:chExt cx="3044858" cy="1932493"/>
          </a:xfrm>
        </p:grpSpPr>
        <p:sp>
          <p:nvSpPr>
            <p:cNvPr id="9" name="Rectangle: Rounded Corners 8"/>
            <p:cNvSpPr/>
            <p:nvPr/>
          </p:nvSpPr>
          <p:spPr>
            <a:xfrm>
              <a:off x="443060" y="2733773"/>
              <a:ext cx="3044858" cy="1932493"/>
            </a:xfrm>
            <a:prstGeom prst="roundRect">
              <a:avLst/>
            </a:prstGeom>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8" name="TextBox 7"/>
            <p:cNvSpPr txBox="1"/>
            <p:nvPr/>
          </p:nvSpPr>
          <p:spPr>
            <a:xfrm>
              <a:off x="728220" y="3228019"/>
              <a:ext cx="2467466"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05 QUY ĐỊNH TẠI ĐIỀU 11 </a:t>
              </a:r>
              <a:endParaRPr kumimoji="0" lang="en-US" sz="2800" b="0" i="0" u="none" strike="noStrike" kern="1200" cap="none" spc="0" normalizeH="0" baseline="0" noProof="0" dirty="0">
                <a:ln>
                  <a:noFill/>
                </a:ln>
                <a:solidFill>
                  <a:srgbClr val="0070C0"/>
                </a:solidFill>
                <a:effectLst/>
                <a:uLnTx/>
                <a:uFillTx/>
                <a:latin typeface="Aptos"/>
                <a:ea typeface="+mn-ea"/>
                <a:cs typeface="+mn-cs"/>
              </a:endParaRPr>
            </a:p>
          </p:txBody>
        </p:sp>
      </p:grpSp>
      <p:sp>
        <p:nvSpPr>
          <p:cNvPr id="11" name="Arrow: Right 10"/>
          <p:cNvSpPr/>
          <p:nvPr/>
        </p:nvSpPr>
        <p:spPr>
          <a:xfrm>
            <a:off x="3678889" y="3161384"/>
            <a:ext cx="1172529" cy="989810"/>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spTree>
  </p:cSld>
  <p:clrMapOvr>
    <a:masterClrMapping/>
  </p:clrMapOvr>
  <p:transition spd="med">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rcRect l="12245" t="66290" r="15317" b="13800"/>
          <a:stretch>
            <a:fillRect/>
          </a:stretch>
        </p:blipFill>
        <p:spPr>
          <a:xfrm>
            <a:off x="0" y="4972050"/>
            <a:ext cx="12192000" cy="1885950"/>
          </a:xfrm>
          <a:prstGeom prst="rect">
            <a:avLst/>
          </a:prstGeom>
        </p:spPr>
      </p:pic>
      <p:sp>
        <p:nvSpPr>
          <p:cNvPr id="3" name="Rectangle: Rounded Corners 2"/>
          <p:cNvSpPr/>
          <p:nvPr/>
        </p:nvSpPr>
        <p:spPr>
          <a:xfrm>
            <a:off x="122548" y="1574276"/>
            <a:ext cx="11915481" cy="479824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3" name="Freeform 3"/>
          <p:cNvSpPr/>
          <p:nvPr/>
        </p:nvSpPr>
        <p:spPr>
          <a:xfrm>
            <a:off x="-20550" y="-9762"/>
            <a:ext cx="1325475" cy="1209912"/>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8629649" y="5695751"/>
            <a:ext cx="3562349" cy="1195020"/>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0" name="TextBox 9"/>
          <p:cNvSpPr txBox="1"/>
          <p:nvPr/>
        </p:nvSpPr>
        <p:spPr>
          <a:xfrm>
            <a:off x="651614" y="1824432"/>
            <a:ext cx="10843967" cy="436016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
                <a:srgbClr val="000000"/>
              </a:buClr>
              <a:buSzPts val="900"/>
              <a:buFontTx/>
              <a:buNone/>
              <a:defRPr/>
            </a:pPr>
            <a:r>
              <a:rPr kumimoji="0" lang="en-US" sz="2400" b="1" i="0" u="none" strike="noStrike" kern="1200" cap="none" spc="0" normalizeH="0" baseline="0" noProof="1">
                <a:ln>
                  <a:noFill/>
                </a:ln>
                <a:solidFill>
                  <a:srgbClr val="FF0000"/>
                </a:solidFill>
                <a:effectLst/>
                <a:uLnTx/>
                <a:uFillTx/>
                <a:latin typeface="Times New Roman" panose="02020603050405020304" pitchFamily="18" charset="0"/>
                <a:ea typeface="Times New Roman" panose="02020603050405020304" pitchFamily="18" charset="0"/>
                <a:cs typeface="Arial" panose="020B0604020202020204" pitchFamily="34" charset="0"/>
              </a:rPr>
              <a:t>So với Luật năm 2016</a:t>
            </a:r>
            <a:r>
              <a:rPr kumimoji="0" lang="en-US" sz="24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danh mục thông tin bắt buộc phải công khai được quy định chi tiết. </a:t>
            </a:r>
            <a:endParaRPr kumimoji="0" lang="en-US" sz="2400" b="1" i="0" u="none" strike="noStrike" kern="1200" cap="none" spc="0" normalizeH="0" baseline="0" noProof="1">
              <a:ln>
                <a:noFill/>
              </a:ln>
              <a:solidFill>
                <a:srgbClr val="0070C0"/>
              </a:solidFill>
              <a:effectLst/>
              <a:uLnTx/>
              <a:uFillTx/>
              <a:latin typeface="Calibri" panose="020F0502020204030204" pitchFamily="34" charset="0"/>
              <a:ea typeface="SimSun" panose="02010600030101010101" pitchFamily="2" charset="-122"/>
              <a:cs typeface="Arial" panose="020B0604020202020204" pitchFamily="34" charset="0"/>
            </a:endParaRPr>
          </a:p>
          <a:p>
            <a:pPr marL="0" marR="0" lvl="0" indent="0" algn="just" defTabSz="914400" rtl="0" eaLnBrk="1" fontAlgn="auto" latinLnBrk="0" hangingPunct="1">
              <a:lnSpc>
                <a:spcPct val="100000"/>
              </a:lnSpc>
              <a:spcBef>
                <a:spcPts val="0"/>
              </a:spcBef>
              <a:spcAft>
                <a:spcPts val="750"/>
              </a:spcAft>
              <a:buClr>
                <a:srgbClr val="000000"/>
              </a:buClr>
              <a:buSzPts val="900"/>
              <a:buFontTx/>
              <a:buNone/>
              <a:defRPr/>
            </a:pPr>
            <a:r>
              <a:rPr kumimoji="0" lang="en-US" sz="24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Ngoài các thông tin về văn bản quy phạm pháp luật, thủ tục hành chính, quy hoạch, kế hoạch phát triển KT-XH, Luật còn bổ sung nhiều nhóm thông tin liên quan đến chuyển đổi số, dữ liệu số, dịch vụ công trực tuyến, kết quả đánh giá mức độ chuyển đổi số, chất lượng dịch vụ công trực tuyến và các nội dung phục vụ người dân, doanh nghiệp.</a:t>
            </a:r>
            <a:endParaRPr kumimoji="0" lang="en-US" sz="2400" b="1" i="0" u="none" strike="noStrike" kern="1200" cap="none" spc="0" normalizeH="0" baseline="0" noProof="1">
              <a:ln>
                <a:noFill/>
              </a:ln>
              <a:solidFill>
                <a:srgbClr val="0070C0"/>
              </a:solidFill>
              <a:effectLst/>
              <a:uLnTx/>
              <a:uFillTx/>
              <a:latin typeface="Calibri" panose="020F0502020204030204" pitchFamily="34" charset="0"/>
              <a:ea typeface="SimSun" panose="02010600030101010101" pitchFamily="2" charset="-122"/>
              <a:cs typeface="Arial" panose="020B0604020202020204" pitchFamily="34" charset="0"/>
            </a:endParaRPr>
          </a:p>
          <a:p>
            <a:pPr marL="0" marR="0" lvl="0" indent="0" algn="just" defTabSz="914400" rtl="0" eaLnBrk="1" fontAlgn="auto" latinLnBrk="0" hangingPunct="1">
              <a:lnSpc>
                <a:spcPct val="100000"/>
              </a:lnSpc>
              <a:spcBef>
                <a:spcPts val="0"/>
              </a:spcBef>
              <a:spcAft>
                <a:spcPts val="750"/>
              </a:spcAft>
              <a:buClr>
                <a:srgbClr val="000000"/>
              </a:buClr>
              <a:buSzPts val="900"/>
              <a:buFontTx/>
              <a:buNone/>
              <a:defRPr/>
            </a:pPr>
            <a:r>
              <a:rPr kumimoji="0" lang="en-US" sz="24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Việc quy định mở rộng và công bố thủ tục HC về cung cấp thông tin giúp nâng cao tính minh bạch trong hoạt động của cơ quan nhà nước, đồng thời tạo điều kiện để người dân giám sát, phản biện và tham gia nhiều hơn vào quá trình quản lý nhà nước.</a:t>
            </a:r>
            <a:endParaRPr kumimoji="0" lang="en-US" sz="2400" b="1" i="0" u="none" strike="noStrike" kern="1200" cap="none" spc="0" normalizeH="0" baseline="0" noProof="1">
              <a:ln>
                <a:noFill/>
              </a:ln>
              <a:solidFill>
                <a:srgbClr val="0070C0"/>
              </a:solidFill>
              <a:effectLst/>
              <a:uLnTx/>
              <a:uFillTx/>
              <a:latin typeface="Calibri" panose="020F0502020204030204" pitchFamily="34" charset="0"/>
              <a:ea typeface="SimSun" panose="02010600030101010101" pitchFamily="2" charset="-122"/>
              <a:cs typeface="Arial" panose="020B0604020202020204" pitchFamily="34" charset="0"/>
            </a:endParaRPr>
          </a:p>
        </p:txBody>
      </p:sp>
      <p:sp>
        <p:nvSpPr>
          <p:cNvPr id="5" name="TextBox 4"/>
          <p:cNvSpPr txBox="1"/>
          <p:nvPr/>
        </p:nvSpPr>
        <p:spPr>
          <a:xfrm>
            <a:off x="1195455" y="208179"/>
            <a:ext cx="9975308" cy="89255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2600" b="1" i="1" u="none" strike="noStrike" kern="1200" cap="none" spc="0" normalizeH="0" baseline="0" noProof="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 trách nhiệm thực hiện các biện pháp bảo đảm quyền tiếp cận TT của Luật quy định</a:t>
            </a:r>
          </a:p>
        </p:txBody>
      </p:sp>
      <p:cxnSp>
        <p:nvCxnSpPr>
          <p:cNvPr id="2" name="Straight Connector 1"/>
          <p:cNvCxnSpPr/>
          <p:nvPr/>
        </p:nvCxnSpPr>
        <p:spPr>
          <a:xfrm>
            <a:off x="0" y="1200150"/>
            <a:ext cx="1221254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ransition spd="med">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550" y="1193027"/>
            <a:ext cx="12212550" cy="5157669"/>
          </a:xfrm>
          <a:prstGeom prst="rect">
            <a:avLst/>
          </a:prstGeom>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x-none" sz="1800" b="0" i="0" u="none" strike="noStrike" kern="1200" cap="none" spc="0" normalizeH="0" baseline="0" noProof="0">
              <a:ln>
                <a:noFill/>
              </a:ln>
              <a:solidFill>
                <a:prstClr val="black"/>
              </a:solidFill>
              <a:effectLst/>
              <a:uLnTx/>
              <a:uFillTx/>
              <a:latin typeface="Aptos"/>
              <a:ea typeface="+mn-ea"/>
              <a:cs typeface="+mn-cs"/>
            </a:endParaRPr>
          </a:p>
        </p:txBody>
      </p:sp>
      <p:sp>
        <p:nvSpPr>
          <p:cNvPr id="23" name="Freeform 3"/>
          <p:cNvSpPr/>
          <p:nvPr/>
        </p:nvSpPr>
        <p:spPr>
          <a:xfrm>
            <a:off x="-20550" y="-9762"/>
            <a:ext cx="2320574" cy="1500359"/>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10361111" y="4960307"/>
            <a:ext cx="1830888" cy="1930464"/>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1238865" y="113873"/>
            <a:ext cx="9822425" cy="954107"/>
          </a:xfrm>
          <a:prstGeom prst="rect">
            <a:avLst/>
          </a:prstGeom>
          <a:noFill/>
        </p:spPr>
        <p:txBody>
          <a:bodyPr wrap="square">
            <a:spAutoFit/>
          </a:bodyPr>
          <a:lstStyle/>
          <a:p>
            <a:pPr marL="22860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a:t>
            </a:r>
            <a:r>
              <a:rPr kumimoji="0" lang="en-US" sz="28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 III</a:t>
            </a:r>
            <a:r>
              <a:rPr kumimoji="0" lang="en-US" sz="28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CÔNG KHAI THÔNG TIN, CUNG CẤP THÔNG TIN THEO YÊU CẦU</a:t>
            </a:r>
            <a:endParaRPr kumimoji="0" lang="x-none" sz="2800" b="0" i="0" u="none" strike="noStrike" kern="1200" cap="none" spc="0" normalizeH="0" baseline="0" noProof="0" dirty="0">
              <a:ln>
                <a:noFill/>
              </a:ln>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11" name="TextBox 10"/>
          <p:cNvSpPr txBox="1"/>
          <p:nvPr/>
        </p:nvSpPr>
        <p:spPr>
          <a:xfrm>
            <a:off x="377410" y="2443772"/>
            <a:ext cx="4918097" cy="3416320"/>
          </a:xfrm>
          <a:prstGeom prst="rect">
            <a:avLst/>
          </a:prstGeom>
          <a:noFill/>
        </p:spPr>
        <p:txBody>
          <a:bodyPr wrap="square">
            <a:spAutoFit/>
          </a:bodyPr>
          <a:lstStyle/>
          <a:p>
            <a:pPr marL="228600" marR="0" lvl="0" indent="0" algn="just" defTabSz="914400" rtl="0" eaLnBrk="1" fontAlgn="auto" latinLnBrk="0" hangingPunct="1">
              <a:lnSpc>
                <a:spcPct val="100000"/>
              </a:lnSpc>
              <a:spcBef>
                <a:spcPts val="0"/>
              </a:spcBef>
              <a:spcAft>
                <a:spcPts val="0"/>
              </a:spcAft>
              <a:buClrTx/>
              <a:buSzTx/>
              <a:buFontTx/>
              <a:buNone/>
              <a:defRPr/>
            </a:pP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dân</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tiếp</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cận</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cơ</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quan</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đơn</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vị</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trừ</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tiếp</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cận</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từ</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tiếp</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cận</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điều</a:t>
            </a:r>
            <a:r>
              <a:rPr kumimoji="0" lang="en-US" sz="3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kiện</a:t>
            </a:r>
            <a:endParaRPr kumimoji="0" lang="x-none" sz="3600" b="1"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6" name="TextBox 5"/>
          <p:cNvSpPr txBox="1"/>
          <p:nvPr/>
        </p:nvSpPr>
        <p:spPr>
          <a:xfrm>
            <a:off x="847757" y="1712375"/>
            <a:ext cx="5248242" cy="584775"/>
          </a:xfrm>
          <a:prstGeom prst="rect">
            <a:avLst/>
          </a:prstGeom>
          <a:noFill/>
        </p:spPr>
        <p:txBody>
          <a:bodyPr wrap="square">
            <a:spAutoFit/>
          </a:bodyPr>
          <a:lstStyle/>
          <a:p>
            <a:pPr marL="228600" marR="0" lvl="0" indent="0" algn="just"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Điều</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14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quy</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định</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p:txBody>
      </p:sp>
      <p:pic>
        <p:nvPicPr>
          <p:cNvPr id="1026" name="Picture 2" descr="Công nghệ thông tin là gì? Vai trò và tầm quan trọng trong cuộc sống"/>
          <p:cNvPicPr>
            <a:picLocks noChangeAspect="1" noChangeArrowheads="1"/>
          </p:cNvPicPr>
          <p:nvPr/>
        </p:nvPicPr>
        <p:blipFill rotWithShape="1">
          <a:blip r:embed="rId4">
            <a:extLst>
              <a:ext uri="{28A0092B-C50C-407E-A947-70E740481C1C}">
                <a14:useLocalDpi xmlns:a14="http://schemas.microsoft.com/office/drawing/2010/main" val="0"/>
              </a:ext>
            </a:extLst>
          </a:blip>
          <a:srcRect l="13673"/>
          <a:stretch>
            <a:fillRect/>
          </a:stretch>
        </p:blipFill>
        <p:spPr bwMode="auto">
          <a:xfrm>
            <a:off x="5883568" y="1712375"/>
            <a:ext cx="5802760" cy="4238440"/>
          </a:xfrm>
          <a:prstGeom prst="round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rcRect l="12245" t="66290" r="15317" b="13800"/>
          <a:stretch>
            <a:fillRect/>
          </a:stretch>
        </p:blipFill>
        <p:spPr>
          <a:xfrm>
            <a:off x="0" y="4972050"/>
            <a:ext cx="12192000" cy="1885950"/>
          </a:xfrm>
          <a:prstGeom prst="rect">
            <a:avLst/>
          </a:prstGeom>
        </p:spPr>
      </p:pic>
      <p:sp>
        <p:nvSpPr>
          <p:cNvPr id="2" name="Rectangle 1"/>
          <p:cNvSpPr/>
          <p:nvPr/>
        </p:nvSpPr>
        <p:spPr>
          <a:xfrm>
            <a:off x="-20550" y="1193027"/>
            <a:ext cx="12212550" cy="5157669"/>
          </a:xfrm>
          <a:prstGeom prst="rect">
            <a:avLst/>
          </a:prstGeom>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x-none" sz="1800" b="0" i="0" u="none" strike="noStrike" kern="1200" cap="none" spc="0" normalizeH="0" baseline="0" noProof="0">
              <a:ln>
                <a:noFill/>
              </a:ln>
              <a:solidFill>
                <a:prstClr val="black"/>
              </a:solidFill>
              <a:effectLst/>
              <a:uLnTx/>
              <a:uFillTx/>
              <a:latin typeface="Aptos"/>
              <a:ea typeface="+mn-ea"/>
              <a:cs typeface="+mn-cs"/>
            </a:endParaRPr>
          </a:p>
        </p:txBody>
      </p:sp>
      <p:sp>
        <p:nvSpPr>
          <p:cNvPr id="23" name="Freeform 3"/>
          <p:cNvSpPr/>
          <p:nvPr/>
        </p:nvSpPr>
        <p:spPr>
          <a:xfrm>
            <a:off x="-20551" y="-9762"/>
            <a:ext cx="2218279" cy="1539304"/>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srgbClr val="0070C0"/>
              </a:solidFill>
              <a:effectLst/>
              <a:uLnTx/>
              <a:uFillTx/>
              <a:latin typeface="Aptos"/>
              <a:ea typeface="+mn-ea"/>
              <a:cs typeface="+mn-cs"/>
            </a:endParaRPr>
          </a:p>
        </p:txBody>
      </p:sp>
      <p:sp>
        <p:nvSpPr>
          <p:cNvPr id="24" name="Freeform 7"/>
          <p:cNvSpPr/>
          <p:nvPr/>
        </p:nvSpPr>
        <p:spPr>
          <a:xfrm>
            <a:off x="9493135" y="5037513"/>
            <a:ext cx="2698863" cy="1853258"/>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1755057" y="133314"/>
            <a:ext cx="9006055" cy="954107"/>
          </a:xfrm>
          <a:prstGeom prst="rect">
            <a:avLst/>
          </a:prstGeom>
          <a:noFill/>
        </p:spPr>
        <p:txBody>
          <a:bodyPr wrap="square">
            <a:spAutoFit/>
          </a:bodyPr>
          <a:lstStyle/>
          <a:p>
            <a:pPr marL="22860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a:t>
            </a:r>
            <a:r>
              <a:rPr kumimoji="0" lang="en-US" sz="28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 III</a:t>
            </a:r>
            <a:r>
              <a:rPr kumimoji="0" lang="en-US" sz="28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CÔNG KHAI THÔNG TIN, CUNG CẤP THÔNG TIN THEO YÊU CẦU</a:t>
            </a:r>
            <a:endParaRPr kumimoji="0" lang="x-none" sz="2800" b="0" i="0" u="none" strike="noStrike" kern="1200" cap="none" spc="0" normalizeH="0" baseline="0" noProof="0" dirty="0">
              <a:ln>
                <a:noFill/>
              </a:ln>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11" name="TextBox 10"/>
          <p:cNvSpPr txBox="1"/>
          <p:nvPr/>
        </p:nvSpPr>
        <p:spPr>
          <a:xfrm>
            <a:off x="734081" y="2413272"/>
            <a:ext cx="4905573" cy="3370153"/>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600"/>
              </a:spcAft>
              <a:buClr>
                <a:srgbClr val="000000"/>
              </a:buClr>
              <a:buSzPts val="900"/>
              <a:buFontTx/>
              <a:buNone/>
              <a:defRPr/>
            </a:pPr>
            <a:r>
              <a:rPr kumimoji="0" lang="en-US" sz="25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Điều</a:t>
            </a: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15 </a:t>
            </a:r>
            <a:r>
              <a:rPr kumimoji="0" lang="en-US" sz="25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quy</a:t>
            </a: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5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định</a:t>
            </a: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a:t>
            </a:r>
          </a:p>
          <a:p>
            <a:pPr marL="0" marR="0" lvl="0" indent="0" algn="just" defTabSz="914400" rtl="0" eaLnBrk="1" fontAlgn="auto" latinLnBrk="0" hangingPunct="1">
              <a:lnSpc>
                <a:spcPct val="100000"/>
              </a:lnSpc>
              <a:spcBef>
                <a:spcPts val="600"/>
              </a:spcBef>
              <a:spcAft>
                <a:spcPts val="600"/>
              </a:spcAft>
              <a:buClr>
                <a:srgbClr val="000000"/>
              </a:buClr>
              <a:buSzPts val="900"/>
              <a:buFontTx/>
              <a:buNone/>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1. </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Thông tin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thuộc</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bí</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mật</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nhà</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nước</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endParaRPr kumimoji="0" lang="x-none" sz="28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
                <a:srgbClr val="000000"/>
              </a:buClr>
              <a:buSzPts val="900"/>
              <a:buFontTx/>
              <a:buNone/>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2. </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Thông tin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về</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đời</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sống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riêng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tư</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bí</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mật</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cá</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nhân</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bí</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mật</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gia</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đình</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bí</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mật</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kinh</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doanh</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theo</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quy</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định</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của</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pháp</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8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luật</a:t>
            </a:r>
            <a:endParaRPr kumimoji="0" lang="x-none" sz="28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Arial" panose="020B0604020202020204" pitchFamily="34" charset="0"/>
            </a:endParaRPr>
          </a:p>
        </p:txBody>
      </p:sp>
      <p:sp>
        <p:nvSpPr>
          <p:cNvPr id="6" name="TextBox 5"/>
          <p:cNvSpPr txBox="1"/>
          <p:nvPr/>
        </p:nvSpPr>
        <p:spPr>
          <a:xfrm>
            <a:off x="518197" y="1373787"/>
            <a:ext cx="10242916" cy="1015663"/>
          </a:xfrm>
          <a:prstGeom prst="rect">
            <a:avLst/>
          </a:prstGeom>
          <a:noFill/>
        </p:spPr>
        <p:txBody>
          <a:bodyPr wrap="square">
            <a:spAutoFit/>
          </a:bodyPr>
          <a:lstStyle/>
          <a:p>
            <a:pPr marL="228600" marR="0" lvl="0" indent="0" algn="just" defTabSz="914400" rtl="0" eaLnBrk="1" fontAlgn="auto" latinLnBrk="0" hangingPunct="1">
              <a:lnSpc>
                <a:spcPct val="100000"/>
              </a:lnSpc>
              <a:spcBef>
                <a:spcPts val="0"/>
              </a:spcBef>
              <a:spcAft>
                <a:spcPts val="0"/>
              </a:spcAft>
              <a:buClrTx/>
              <a:buSzTx/>
              <a:buFontTx/>
              <a:buNone/>
              <a:defRPr/>
            </a:pPr>
            <a:r>
              <a:rPr kumimoji="0" lang="vi-VN" sz="3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 thông tin công dân không được tiếp cận </a:t>
            </a:r>
            <a:r>
              <a:rPr kumimoji="0" lang="en-US" sz="30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sz="3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0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sz="3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TT </a:t>
            </a:r>
            <a:r>
              <a:rPr kumimoji="0" lang="en-US" sz="30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nào</a:t>
            </a:r>
            <a:r>
              <a:rPr kumimoji="0" lang="en-US" sz="3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a:t>
            </a:r>
            <a:r>
              <a:rPr kumimoji="0" lang="vi-VN" sz="3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(Điều 15) </a:t>
            </a:r>
          </a:p>
        </p:txBody>
      </p:sp>
      <p:pic>
        <p:nvPicPr>
          <p:cNvPr id="3074" name="Picture 2" descr="Bộ Công an hướng dẫn xác định bí mật nhà nước và độ mật của bí"/>
          <p:cNvPicPr>
            <a:picLocks noChangeAspect="1" noChangeArrowheads="1"/>
          </p:cNvPicPr>
          <p:nvPr/>
        </p:nvPicPr>
        <p:blipFill rotWithShape="1">
          <a:blip r:embed="rId5">
            <a:extLst>
              <a:ext uri="{28A0092B-C50C-407E-A947-70E740481C1C}">
                <a14:useLocalDpi xmlns:a14="http://schemas.microsoft.com/office/drawing/2010/main" val="0"/>
              </a:ext>
            </a:extLst>
          </a:blip>
          <a:srcRect l="12015"/>
          <a:stretch>
            <a:fillRect/>
          </a:stretch>
        </p:blipFill>
        <p:spPr bwMode="auto">
          <a:xfrm>
            <a:off x="6552347" y="2217937"/>
            <a:ext cx="5063541" cy="3840154"/>
          </a:xfrm>
          <a:prstGeom prst="round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50" y="1193027"/>
            <a:ext cx="12212550" cy="5157669"/>
          </a:xfrm>
          <a:prstGeom prst="rect">
            <a:avLst/>
          </a:prstGeom>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x-none" sz="1800" b="0" i="0" u="none" strike="noStrike" kern="1200" cap="none" spc="0" normalizeH="0" baseline="0" noProof="0">
              <a:ln>
                <a:noFill/>
              </a:ln>
              <a:solidFill>
                <a:prstClr val="black"/>
              </a:solidFill>
              <a:effectLst/>
              <a:uLnTx/>
              <a:uFillTx/>
              <a:latin typeface="Aptos"/>
              <a:ea typeface="+mn-ea"/>
              <a:cs typeface="+mn-cs"/>
            </a:endParaRPr>
          </a:p>
        </p:txBody>
      </p:sp>
      <p:sp>
        <p:nvSpPr>
          <p:cNvPr id="23" name="Freeform 3"/>
          <p:cNvSpPr/>
          <p:nvPr/>
        </p:nvSpPr>
        <p:spPr>
          <a:xfrm>
            <a:off x="-20550" y="-9762"/>
            <a:ext cx="1978787" cy="1539304"/>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10041775" y="5469775"/>
            <a:ext cx="2150223" cy="1420996"/>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1430594" y="130297"/>
            <a:ext cx="9601200" cy="954107"/>
          </a:xfrm>
          <a:prstGeom prst="rect">
            <a:avLst/>
          </a:prstGeom>
          <a:noFill/>
        </p:spPr>
        <p:txBody>
          <a:bodyPr wrap="square">
            <a:spAutoFit/>
          </a:bodyPr>
          <a:lstStyle/>
          <a:p>
            <a:pPr marL="22860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a:t>
            </a:r>
            <a:r>
              <a:rPr kumimoji="0" lang="en-US" sz="28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 III</a:t>
            </a:r>
            <a:r>
              <a:rPr kumimoji="0" lang="en-US" sz="28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CÔNG KHAI THÔNG TIN, CUNG CẤP THÔNG TIN THEO YÊU CẦU</a:t>
            </a:r>
            <a:endParaRPr kumimoji="0" lang="x-none" sz="2800" b="0" i="0" u="none" strike="noStrike" kern="1200" cap="none" spc="0" normalizeH="0" baseline="0" noProof="0" dirty="0">
              <a:ln>
                <a:noFill/>
              </a:ln>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11" name="TextBox 10"/>
          <p:cNvSpPr txBox="1"/>
          <p:nvPr/>
        </p:nvSpPr>
        <p:spPr>
          <a:xfrm>
            <a:off x="515618" y="2110879"/>
            <a:ext cx="6533956" cy="3354765"/>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600"/>
              </a:spcAft>
              <a:buClr>
                <a:srgbClr val="000000"/>
              </a:buClr>
              <a:buSzPts val="900"/>
              <a:buFontTx/>
              <a:buNone/>
              <a:defRPr/>
            </a:pP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3. </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Thông tin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mà</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nếu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cung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cấp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sẽ</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gây</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nguy</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hại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đến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lợi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ích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của</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NN,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ảnh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hưởng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đến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QP, AN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quốc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gia</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đối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ngoại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trật</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tự</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ATXH,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đạo</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đức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xã</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hội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sức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khỏe</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của</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cộng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đồng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a:t>
            </a:r>
            <a:endParaRPr kumimoji="0" lang="x-none" sz="24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
                <a:srgbClr val="000000"/>
              </a:buClr>
              <a:buSzPts val="900"/>
              <a:buFontTx/>
              <a:buNone/>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4. </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Thông tin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thuộc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bí</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mật</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tác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do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cơ</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quan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đơn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vị</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xác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định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theo</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quy</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định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của</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pháp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luật</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a:t>
            </a:r>
            <a:endParaRPr kumimoji="0" lang="x-none" sz="24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
                <a:srgbClr val="000000"/>
              </a:buClr>
              <a:buSzPts val="900"/>
              <a:buFontTx/>
              <a:buNone/>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5. </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Thông tin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về</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cuộc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họp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nội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bộ</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của</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cơ</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quan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đơn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vị</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endParaRPr kumimoji="0" lang="x-none" sz="24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Arial" panose="020B0604020202020204" pitchFamily="34" charset="0"/>
            </a:endParaRPr>
          </a:p>
        </p:txBody>
      </p:sp>
      <p:sp>
        <p:nvSpPr>
          <p:cNvPr id="6" name="TextBox 5"/>
          <p:cNvSpPr txBox="1"/>
          <p:nvPr/>
        </p:nvSpPr>
        <p:spPr>
          <a:xfrm>
            <a:off x="515618" y="1361110"/>
            <a:ext cx="10242916" cy="553998"/>
          </a:xfrm>
          <a:prstGeom prst="rect">
            <a:avLst/>
          </a:prstGeom>
          <a:noFill/>
        </p:spPr>
        <p:txBody>
          <a:bodyPr wrap="square">
            <a:spAutoFit/>
          </a:bodyPr>
          <a:lstStyle/>
          <a:p>
            <a:pPr marL="228600" marR="0" lvl="0" indent="0" algn="just" defTabSz="914400" rtl="0" eaLnBrk="1" fontAlgn="auto" latinLnBrk="0" hangingPunct="1">
              <a:lnSpc>
                <a:spcPct val="100000"/>
              </a:lnSpc>
              <a:spcBef>
                <a:spcPts val="0"/>
              </a:spcBef>
              <a:spcAft>
                <a:spcPts val="0"/>
              </a:spcAft>
              <a:buClrTx/>
              <a:buSzTx/>
              <a:buFontTx/>
              <a:buNone/>
              <a:defRPr/>
            </a:pPr>
            <a:r>
              <a:rPr kumimoji="0" lang="vi-VN" sz="3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 thông tin công dân không được tiếp cận (Điều 15) </a:t>
            </a:r>
          </a:p>
        </p:txBody>
      </p:sp>
      <p:pic>
        <p:nvPicPr>
          <p:cNvPr id="4100" name="Picture 4" descr="Cảnh giác trước thông tin sai lệch và nâng cao kỹ năng tiếp cận thông tin trong môi trường số"/>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3649" y="2255465"/>
            <a:ext cx="4434276" cy="3724096"/>
          </a:xfrm>
          <a:prstGeom prst="round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50" y="1193027"/>
            <a:ext cx="12212550" cy="5157669"/>
          </a:xfrm>
          <a:prstGeom prst="rect">
            <a:avLst/>
          </a:prstGeom>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x-none" sz="1800" b="0" i="0" u="none" strike="noStrike" kern="1200" cap="none" spc="0" normalizeH="0" baseline="0" noProof="0">
              <a:ln>
                <a:noFill/>
              </a:ln>
              <a:solidFill>
                <a:prstClr val="black"/>
              </a:solidFill>
              <a:effectLst/>
              <a:uLnTx/>
              <a:uFillTx/>
              <a:latin typeface="Aptos"/>
              <a:ea typeface="+mn-ea"/>
              <a:cs typeface="+mn-cs"/>
            </a:endParaRPr>
          </a:p>
        </p:txBody>
      </p:sp>
      <p:sp>
        <p:nvSpPr>
          <p:cNvPr id="23" name="Freeform 3"/>
          <p:cNvSpPr/>
          <p:nvPr/>
        </p:nvSpPr>
        <p:spPr>
          <a:xfrm>
            <a:off x="-20550" y="-9762"/>
            <a:ext cx="2098532" cy="1470097"/>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9326881" y="6108191"/>
            <a:ext cx="2865118" cy="782579"/>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1651819" y="151812"/>
            <a:ext cx="9202993" cy="954107"/>
          </a:xfrm>
          <a:prstGeom prst="rect">
            <a:avLst/>
          </a:prstGeom>
          <a:noFill/>
        </p:spPr>
        <p:txBody>
          <a:bodyPr wrap="square">
            <a:spAutoFit/>
          </a:bodyPr>
          <a:lstStyle/>
          <a:p>
            <a:pPr marL="22860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a:t>
            </a:r>
            <a:r>
              <a:rPr kumimoji="0" lang="en-US" sz="28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 III</a:t>
            </a:r>
            <a:r>
              <a:rPr kumimoji="0" lang="en-US" sz="28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CÔNG KHAI THÔNG TIN, CUNG CẤP THÔNG TIN THEO YÊU CẦU</a:t>
            </a:r>
            <a:endParaRPr kumimoji="0" lang="x-none" sz="2800" b="0" i="0" u="none" strike="noStrike" kern="1200" cap="none" spc="0" normalizeH="0" baseline="0" noProof="0" dirty="0">
              <a:ln>
                <a:noFill/>
              </a:ln>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11" name="TextBox 10"/>
          <p:cNvSpPr txBox="1"/>
          <p:nvPr/>
        </p:nvSpPr>
        <p:spPr>
          <a:xfrm>
            <a:off x="476673" y="2663124"/>
            <a:ext cx="6248364" cy="304698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Pts val="900"/>
              <a:buFontTx/>
              <a:buNone/>
              <a:defRPr/>
            </a:pP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bổ</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sung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này</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gắn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trực</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tiếp</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đời</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sống</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dân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động</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xuất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kinh</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doanh</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doanh</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nghiệp</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như</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342900" marR="0" lvl="0" indent="-342900" algn="just" defTabSz="914400" rtl="0" eaLnBrk="1" fontAlgn="auto" latinLnBrk="0" hangingPunct="1">
              <a:lnSpc>
                <a:spcPct val="100000"/>
              </a:lnSpc>
              <a:spcBef>
                <a:spcPts val="0"/>
              </a:spcBef>
              <a:spcAft>
                <a:spcPts val="0"/>
              </a:spcAft>
              <a:buClr>
                <a:srgbClr val="000000"/>
              </a:buClr>
              <a:buSzPts val="900"/>
              <a:buFont typeface="Wingdings" panose="05000000000000000000" pitchFamily="2" charset="2"/>
              <a:buChar char=""/>
              <a:defRPr/>
            </a:pPr>
            <a:endParaRPr kumimoji="0" lang="x-none" sz="2400" b="0" i="0" u="none" strike="noStrike" kern="12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
                <a:srgbClr val="000000"/>
              </a:buClr>
              <a:buSzPts val="900"/>
              <a:buFontTx/>
              <a:buNone/>
              <a:defRPr/>
            </a:pP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 tin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xử</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phạt</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VPHC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toàn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phẩm</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chất</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lượng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sản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phẩm</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hóa</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dược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lao</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động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sản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xuất</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buôn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bán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giả</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mà</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gây</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hậu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quả</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lớn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hoặc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ảnh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hưởng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xấu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dư</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luận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XH; </a:t>
            </a:r>
            <a:endParaRPr kumimoji="0" lang="x-none"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sp>
        <p:nvSpPr>
          <p:cNvPr id="6" name="TextBox 5"/>
          <p:cNvSpPr txBox="1"/>
          <p:nvPr/>
        </p:nvSpPr>
        <p:spPr>
          <a:xfrm>
            <a:off x="518196" y="1364579"/>
            <a:ext cx="10856939" cy="954107"/>
          </a:xfrm>
          <a:prstGeom prst="rect">
            <a:avLst/>
          </a:prstGeom>
          <a:noFill/>
        </p:spPr>
        <p:txBody>
          <a:bodyPr wrap="square">
            <a:spAutoFit/>
          </a:bodyPr>
          <a:lstStyle/>
          <a:p>
            <a:pPr marL="228600" marR="0" lvl="0" indent="0" algn="just" defTabSz="914400" rtl="0" eaLnBrk="1" fontAlgn="auto" latinLnBrk="0" hangingPunct="1">
              <a:lnSpc>
                <a:spcPct val="100000"/>
              </a:lnSpc>
              <a:spcBef>
                <a:spcPts val="0"/>
              </a:spcBef>
              <a:spcAft>
                <a:spcPts val="0"/>
              </a:spcAft>
              <a:buClrTx/>
              <a:buSzTx/>
              <a:buFontTx/>
              <a:buNone/>
              <a:defRPr/>
            </a:pP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Luật 2026 quy định bổ sung các thông tin cơ quan NN bắt buộc phải công khai (Điều 17)</a:t>
            </a:r>
          </a:p>
        </p:txBody>
      </p:sp>
      <p:pic>
        <p:nvPicPr>
          <p:cNvPr id="6146" name="Picture 2" descr="Những nội dung nào bắt buộc người đứng đầu cơ quan, đơn vị phải công khai"/>
          <p:cNvPicPr>
            <a:picLocks noChangeAspect="1" noChangeArrowheads="1"/>
          </p:cNvPicPr>
          <p:nvPr/>
        </p:nvPicPr>
        <p:blipFill rotWithShape="1">
          <a:blip r:embed="rId4">
            <a:extLst>
              <a:ext uri="{28A0092B-C50C-407E-A947-70E740481C1C}">
                <a14:useLocalDpi xmlns:a14="http://schemas.microsoft.com/office/drawing/2010/main" val="0"/>
              </a:ext>
            </a:extLst>
          </a:blip>
          <a:srcRect l="7474" r="6727"/>
          <a:stretch>
            <a:fillRect/>
          </a:stretch>
        </p:blipFill>
        <p:spPr bwMode="auto">
          <a:xfrm>
            <a:off x="7112707" y="2302017"/>
            <a:ext cx="4691622" cy="3550143"/>
          </a:xfrm>
          <a:prstGeom prst="round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randomBar dir="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50" y="1315666"/>
            <a:ext cx="12212550" cy="4920542"/>
          </a:xfrm>
          <a:prstGeom prst="rect">
            <a:avLst/>
          </a:prstGeom>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3" name="Freeform 3"/>
          <p:cNvSpPr/>
          <p:nvPr/>
        </p:nvSpPr>
        <p:spPr>
          <a:xfrm>
            <a:off x="-20550" y="-9762"/>
            <a:ext cx="2098532" cy="1470097"/>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9326881" y="6108191"/>
            <a:ext cx="2865118" cy="782579"/>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2077982" y="206676"/>
            <a:ext cx="8717837" cy="954107"/>
          </a:xfrm>
          <a:prstGeom prst="rect">
            <a:avLst/>
          </a:prstGeom>
          <a:noFill/>
        </p:spPr>
        <p:txBody>
          <a:bodyPr wrap="square">
            <a:spAutoFit/>
          </a:bodyPr>
          <a:lstStyle/>
          <a:p>
            <a:pPr marL="22860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 III</a:t>
            </a:r>
            <a:r>
              <a:rPr kumimoji="0" lang="en-US" sz="2800" b="0" i="0" u="none" strike="noStrike" kern="1200" cap="none" spc="0" normalizeH="0" baseline="0" noProof="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CÔNG KHAI THÔNG TIN, CUNG CẤP THÔNG TIN THEO YÊU CẦU</a:t>
            </a:r>
            <a:endParaRPr kumimoji="0" lang="en-US" sz="2800" b="0" i="0" u="none" strike="noStrike" kern="1200" cap="none" spc="0" normalizeH="0" baseline="0" noProof="1">
              <a:ln>
                <a:noFill/>
              </a:ln>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11" name="TextBox 10"/>
          <p:cNvSpPr txBox="1"/>
          <p:nvPr/>
        </p:nvSpPr>
        <p:spPr>
          <a:xfrm>
            <a:off x="494961" y="1848257"/>
            <a:ext cx="6248364" cy="392415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Pts val="900"/>
              <a:buFontTx/>
              <a:buNone/>
              <a:defRPr/>
            </a:pPr>
            <a:r>
              <a:rPr kumimoji="0" lang="en-US" sz="2600" b="1" i="0" u="none" strike="noStrike" kern="1200" cap="none" spc="0" normalizeH="0" baseline="0" noProof="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sz="2600" b="0"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Kết luận kiểm định, đánh giá chất lượng nhà chung cư, kế hoạch cải tạo, xây dựng lại nhà CC; các TT về cơ sở giáo dục, thu, chi tài chính của cơ sở giáo dục, kế hoạch và kết quả hoạt động đối với giáo dục mầm non, giáo dục PT, giáo dục thường xuyên; </a:t>
            </a:r>
            <a:endParaRPr kumimoji="0" lang="en-US" sz="26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a:p>
            <a:pPr marL="0" marR="0" lvl="0" indent="0" algn="just" defTabSz="914400" rtl="0" eaLnBrk="1" fontAlgn="auto" latinLnBrk="0" hangingPunct="1">
              <a:lnSpc>
                <a:spcPct val="100000"/>
              </a:lnSpc>
              <a:spcBef>
                <a:spcPts val="1800"/>
              </a:spcBef>
              <a:spcAft>
                <a:spcPts val="0"/>
              </a:spcAft>
              <a:buClr>
                <a:srgbClr val="000000"/>
              </a:buClr>
              <a:buSzPts val="900"/>
              <a:buFontTx/>
              <a:buNone/>
              <a:defRPr/>
            </a:pPr>
            <a:r>
              <a:rPr kumimoji="0" lang="en-US" sz="2600" b="1" i="0" u="none" strike="noStrike" kern="1200" cap="none" spc="0" normalizeH="0" baseline="0" noProof="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(3) </a:t>
            </a:r>
            <a:r>
              <a:rPr kumimoji="0" lang="en-US" sz="2600" b="0"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 tin về giá dịch vụ khám bệnh, chữa bệnh; các cơ sở khám bệnh, chữa bệnh vi phạm pháp luật về y tế…</a:t>
            </a:r>
            <a:endParaRPr kumimoji="0" lang="en-US" sz="26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pic>
        <p:nvPicPr>
          <p:cNvPr id="8194" name="Picture 2" descr="Kiểm định, đánh giá chất lượng các chung cư cũ"/>
          <p:cNvPicPr>
            <a:picLocks noChangeAspect="1" noChangeArrowheads="1"/>
          </p:cNvPicPr>
          <p:nvPr/>
        </p:nvPicPr>
        <p:blipFill rotWithShape="1">
          <a:blip r:embed="rId4">
            <a:extLst>
              <a:ext uri="{28A0092B-C50C-407E-A947-70E740481C1C}">
                <a14:useLocalDpi xmlns:a14="http://schemas.microsoft.com/office/drawing/2010/main" val="0"/>
              </a:ext>
            </a:extLst>
          </a:blip>
          <a:srcRect l="20951" r="25585"/>
          <a:stretch>
            <a:fillRect/>
          </a:stretch>
        </p:blipFill>
        <p:spPr bwMode="auto">
          <a:xfrm>
            <a:off x="7258836" y="1563678"/>
            <a:ext cx="4502637" cy="4416364"/>
          </a:xfrm>
          <a:prstGeom prst="round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2"/>
          <p:cNvSpPr/>
          <p:nvPr/>
        </p:nvSpPr>
        <p:spPr>
          <a:xfrm>
            <a:off x="0" y="1824"/>
            <a:ext cx="12192000" cy="1024458"/>
          </a:xfrm>
          <a:custGeom>
            <a:avLst/>
            <a:gdLst/>
            <a:ahLst/>
            <a:cxnLst/>
            <a:rect l="l" t="t" r="r" b="b"/>
            <a:pathLst>
              <a:path w="15925800" h="8963025">
                <a:moveTo>
                  <a:pt x="0" y="0"/>
                </a:moveTo>
                <a:lnTo>
                  <a:pt x="15925800" y="0"/>
                </a:lnTo>
                <a:lnTo>
                  <a:pt x="15925800" y="8963025"/>
                </a:lnTo>
                <a:lnTo>
                  <a:pt x="0" y="8963025"/>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0" name="Freeform 3"/>
          <p:cNvSpPr/>
          <p:nvPr/>
        </p:nvSpPr>
        <p:spPr>
          <a:xfrm>
            <a:off x="-20550" y="-9762"/>
            <a:ext cx="2192249" cy="911635"/>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1" name="Freeform 4"/>
          <p:cNvSpPr/>
          <p:nvPr/>
        </p:nvSpPr>
        <p:spPr>
          <a:xfrm flipV="1">
            <a:off x="10325099" y="-55480"/>
            <a:ext cx="1887449" cy="45719"/>
          </a:xfrm>
          <a:custGeom>
            <a:avLst/>
            <a:gdLst/>
            <a:ahLst/>
            <a:cxnLst/>
            <a:rect l="l" t="t" r="r" b="b"/>
            <a:pathLst>
              <a:path w="7591425" h="942975">
                <a:moveTo>
                  <a:pt x="0" y="0"/>
                </a:moveTo>
                <a:lnTo>
                  <a:pt x="7591425" y="0"/>
                </a:lnTo>
                <a:lnTo>
                  <a:pt x="7591425" y="942975"/>
                </a:lnTo>
                <a:lnTo>
                  <a:pt x="0" y="942975"/>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2" name="Freeform 7"/>
          <p:cNvSpPr/>
          <p:nvPr/>
        </p:nvSpPr>
        <p:spPr>
          <a:xfrm>
            <a:off x="8029574" y="6057900"/>
            <a:ext cx="4162425" cy="832869"/>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grpSp>
        <p:nvGrpSpPr>
          <p:cNvPr id="20" name="Group 19"/>
          <p:cNvGrpSpPr/>
          <p:nvPr/>
        </p:nvGrpSpPr>
        <p:grpSpPr>
          <a:xfrm>
            <a:off x="241024" y="913457"/>
            <a:ext cx="9884051" cy="944488"/>
            <a:chOff x="241024" y="919338"/>
            <a:chExt cx="10299168" cy="1006278"/>
          </a:xfrm>
        </p:grpSpPr>
        <p:sp>
          <p:nvSpPr>
            <p:cNvPr id="16" name="Freeform 10"/>
            <p:cNvSpPr/>
            <p:nvPr/>
          </p:nvSpPr>
          <p:spPr>
            <a:xfrm>
              <a:off x="241024" y="919338"/>
              <a:ext cx="10299168" cy="1006278"/>
            </a:xfrm>
            <a:custGeom>
              <a:avLst/>
              <a:gdLst/>
              <a:ahLst/>
              <a:cxnLst/>
              <a:rect l="l" t="t" r="r" b="b"/>
              <a:pathLst>
                <a:path w="12706350" h="1314450">
                  <a:moveTo>
                    <a:pt x="0" y="0"/>
                  </a:moveTo>
                  <a:lnTo>
                    <a:pt x="12706350" y="0"/>
                  </a:lnTo>
                  <a:lnTo>
                    <a:pt x="12706350" y="1314450"/>
                  </a:lnTo>
                  <a:lnTo>
                    <a:pt x="0" y="1314450"/>
                  </a:lnTo>
                  <a:lnTo>
                    <a:pt x="0" y="0"/>
                  </a:lnTo>
                  <a:close/>
                </a:path>
              </a:pathLst>
            </a:custGeom>
            <a:blipFill>
              <a:blip r:embed="rId6"/>
              <a:stretch>
                <a:fillRect/>
              </a:stretch>
            </a:blipFill>
            <a:effectLst>
              <a:outerShdw blurRad="63500" sx="102000" sy="102000" algn="ctr"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7" name="TextBox 11"/>
            <p:cNvSpPr txBox="1"/>
            <p:nvPr/>
          </p:nvSpPr>
          <p:spPr>
            <a:xfrm>
              <a:off x="739730" y="1040356"/>
              <a:ext cx="438911" cy="761028"/>
            </a:xfrm>
            <a:prstGeom prst="rect">
              <a:avLst/>
            </a:prstGeom>
          </p:spPr>
          <p:txBody>
            <a:bodyPr lIns="0" tIns="0" rIns="0" bIns="0" rtlCol="0" anchor="t">
              <a:spAutoFit/>
            </a:bodyPr>
            <a:lstStyle/>
            <a:p>
              <a:pPr marL="0" marR="0" lvl="0" indent="0" algn="ctr" defTabSz="914400" rtl="0" eaLnBrk="1" fontAlgn="auto" latinLnBrk="0" hangingPunct="1">
                <a:lnSpc>
                  <a:spcPts val="6115"/>
                </a:lnSpc>
                <a:spcBef>
                  <a:spcPts val="0"/>
                </a:spcBef>
                <a:spcAft>
                  <a:spcPts val="0"/>
                </a:spcAft>
                <a:buClrTx/>
                <a:buSzTx/>
                <a:buFontTx/>
                <a:buNone/>
                <a:defRPr/>
              </a:pPr>
              <a:r>
                <a:rPr kumimoji="0" lang="en-US" sz="4365" b="1" i="0" u="none" strike="noStrike" kern="1200" cap="none" spc="0" normalizeH="0" baseline="0" noProof="1">
                  <a:ln>
                    <a:noFill/>
                  </a:ln>
                  <a:solidFill>
                    <a:srgbClr val="FFFFFF"/>
                  </a:solidFill>
                  <a:effectLst/>
                  <a:uLnTx/>
                  <a:uFillTx/>
                  <a:latin typeface="Saira Condensed Bold"/>
                  <a:ea typeface="Saira Condensed Bold"/>
                  <a:cs typeface="Saira Condensed Bold"/>
                  <a:sym typeface="Saira Condensed Bold"/>
                </a:rPr>
                <a:t>1</a:t>
              </a:r>
            </a:p>
          </p:txBody>
        </p:sp>
        <p:sp>
          <p:nvSpPr>
            <p:cNvPr id="18" name="Freeform 13"/>
            <p:cNvSpPr/>
            <p:nvPr/>
          </p:nvSpPr>
          <p:spPr>
            <a:xfrm>
              <a:off x="9709251" y="1057884"/>
              <a:ext cx="736478" cy="867732"/>
            </a:xfrm>
            <a:custGeom>
              <a:avLst/>
              <a:gdLst/>
              <a:ahLst/>
              <a:cxnLst/>
              <a:rect l="l" t="t" r="r" b="b"/>
              <a:pathLst>
                <a:path w="962025" h="1133475">
                  <a:moveTo>
                    <a:pt x="0" y="0"/>
                  </a:moveTo>
                  <a:lnTo>
                    <a:pt x="962025" y="0"/>
                  </a:lnTo>
                  <a:lnTo>
                    <a:pt x="962025" y="1133475"/>
                  </a:lnTo>
                  <a:lnTo>
                    <a:pt x="0" y="1133475"/>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9" name="Freeform 14"/>
            <p:cNvSpPr/>
            <p:nvPr/>
          </p:nvSpPr>
          <p:spPr>
            <a:xfrm>
              <a:off x="9883261" y="1188029"/>
              <a:ext cx="444804" cy="576057"/>
            </a:xfrm>
            <a:custGeom>
              <a:avLst/>
              <a:gdLst/>
              <a:ahLst/>
              <a:cxnLst/>
              <a:rect l="l" t="t" r="r" b="b"/>
              <a:pathLst>
                <a:path w="581025" h="752475">
                  <a:moveTo>
                    <a:pt x="0" y="0"/>
                  </a:moveTo>
                  <a:lnTo>
                    <a:pt x="581025" y="0"/>
                  </a:lnTo>
                  <a:lnTo>
                    <a:pt x="581025" y="752475"/>
                  </a:lnTo>
                  <a:lnTo>
                    <a:pt x="0" y="752475"/>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grpSp>
      <p:sp>
        <p:nvSpPr>
          <p:cNvPr id="3" name="TextBox 2"/>
          <p:cNvSpPr txBox="1"/>
          <p:nvPr/>
        </p:nvSpPr>
        <p:spPr>
          <a:xfrm>
            <a:off x="3154832" y="180424"/>
            <a:ext cx="6096000"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200" b="1" i="0" u="none" strike="noStrike" kern="1200" cap="none" spc="0" normalizeH="0" baseline="0" noProof="1">
                <a:ln>
                  <a:noFill/>
                </a:ln>
                <a:solidFill>
                  <a:srgbClr val="00B0F0"/>
                </a:solidFill>
                <a:effectLst/>
                <a:uLnTx/>
                <a:uFillTx/>
                <a:latin typeface="Arial" panose="020B0604020202020204" pitchFamily="34" charset="0"/>
                <a:ea typeface="SimSun" panose="02010600030101010101" pitchFamily="2" charset="-122"/>
                <a:cs typeface="Arial" panose="020B0604020202020204" pitchFamily="34" charset="0"/>
              </a:rPr>
              <a:t>NỘI DUNG CỤ THỂ</a:t>
            </a:r>
            <a:endParaRPr kumimoji="0" lang="en-US" sz="4200" b="0" i="0" u="none" strike="noStrike" kern="1200" cap="none" spc="0" normalizeH="0" baseline="0" noProof="1">
              <a:ln>
                <a:noFill/>
              </a:ln>
              <a:solidFill>
                <a:srgbClr val="00B0F0"/>
              </a:solidFill>
              <a:effectLst/>
              <a:uLnTx/>
              <a:uFillTx/>
              <a:latin typeface="Arial" panose="020B0604020202020204" pitchFamily="34" charset="0"/>
              <a:ea typeface="SimSun" panose="02010600030101010101" pitchFamily="2" charset="-122"/>
              <a:cs typeface="Arial" panose="020B0604020202020204" pitchFamily="34" charset="0"/>
            </a:endParaRPr>
          </a:p>
        </p:txBody>
      </p:sp>
      <p:sp>
        <p:nvSpPr>
          <p:cNvPr id="5" name="TextBox 4"/>
          <p:cNvSpPr txBox="1"/>
          <p:nvPr/>
        </p:nvSpPr>
        <p:spPr>
          <a:xfrm>
            <a:off x="1668376" y="1120495"/>
            <a:ext cx="8344857"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1">
                <a:ln>
                  <a:noFill/>
                </a:ln>
                <a:solidFill>
                  <a:srgbClr val="FF0000"/>
                </a:solidFill>
                <a:effectLst/>
                <a:uLnTx/>
                <a:uFillTx/>
                <a:latin typeface="Times New Roman" panose="02020603050405020304" pitchFamily="18" charset="0"/>
                <a:ea typeface="SimSun" panose="02010600030101010101" pitchFamily="2" charset="-122"/>
                <a:cs typeface="+mn-cs"/>
              </a:rPr>
              <a:t>Một số vấn đề chung về quyền tiếp cận thông tin</a:t>
            </a:r>
            <a:endParaRPr kumimoji="0" lang="en-US" sz="2800" b="1" i="0" u="none" strike="noStrike" kern="1200" cap="none" spc="0" normalizeH="0" baseline="0" noProof="1">
              <a:ln>
                <a:noFill/>
              </a:ln>
              <a:solidFill>
                <a:srgbClr val="FF0000"/>
              </a:solidFill>
              <a:effectLst/>
              <a:uLnTx/>
              <a:uFillTx/>
              <a:latin typeface="SimSun" panose="02010600030101010101" pitchFamily="2" charset="-122"/>
              <a:ea typeface="SimSun" panose="02010600030101010101" pitchFamily="2" charset="-122"/>
              <a:cs typeface="+mn-cs"/>
            </a:endParaRPr>
          </a:p>
        </p:txBody>
      </p:sp>
      <p:sp>
        <p:nvSpPr>
          <p:cNvPr id="7" name="TextBox 6"/>
          <p:cNvSpPr txBox="1"/>
          <p:nvPr/>
        </p:nvSpPr>
        <p:spPr>
          <a:xfrm>
            <a:off x="488860" y="2380906"/>
            <a:ext cx="7635975" cy="332398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2500" b="1" i="0" u="none" strike="noStrike" kern="1200" cap="none" spc="0" normalizeH="0" baseline="0" noProof="1">
                <a:ln>
                  <a:noFill/>
                </a:ln>
                <a:solidFill>
                  <a:prstClr val="black"/>
                </a:solidFill>
                <a:effectLst/>
                <a:uLnTx/>
                <a:uFillTx/>
                <a:latin typeface="Times New Roman" panose="02020603050405020304" pitchFamily="18" charset="0"/>
                <a:ea typeface="Segoe UI" panose="020B0502040204020203" pitchFamily="34" charset="0"/>
                <a:cs typeface="Times New Roman" panose="02020603050405020304" pitchFamily="18" charset="0"/>
              </a:rPr>
              <a:t>(1) </a:t>
            </a: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egoe UI" panose="020B0502040204020203" pitchFamily="34" charset="0"/>
                <a:cs typeface="Times New Roman" panose="02020603050405020304" pitchFamily="18" charset="0"/>
              </a:rPr>
              <a:t>Quyền tiếp cận thông tin là một trong các quyền cơ bản của con người được ghi nhận trong Tuyên ngôn thế giới về nhân quyền của Liên Hợp quốc năm 1948.</a:t>
            </a:r>
            <a:endPar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a:p>
            <a:pPr marL="0" marR="0" lvl="0" indent="0" algn="just" defTabSz="914400" rtl="0" eaLnBrk="1" fontAlgn="auto" latinLnBrk="0" hangingPunct="1">
              <a:lnSpc>
                <a:spcPct val="100000"/>
              </a:lnSpc>
              <a:spcBef>
                <a:spcPts val="1200"/>
              </a:spcBef>
              <a:spcAft>
                <a:spcPts val="0"/>
              </a:spcAft>
              <a:buClrTx/>
              <a:buSzTx/>
              <a:buFontTx/>
              <a:buNone/>
              <a:defRPr/>
            </a:pPr>
            <a:r>
              <a:rPr kumimoji="0" lang="en-US" sz="2500" b="1" i="0" u="none" strike="noStrike" kern="1200" cap="none" spc="0" normalizeH="0" baseline="0" noProof="1">
                <a:ln>
                  <a:noFill/>
                </a:ln>
                <a:solidFill>
                  <a:prstClr val="black"/>
                </a:solidFill>
                <a:effectLst/>
                <a:uLnTx/>
                <a:uFillTx/>
                <a:latin typeface="Times New Roman" panose="02020603050405020304" pitchFamily="18" charset="0"/>
                <a:ea typeface="Segoe UI" panose="020B0502040204020203" pitchFamily="34" charset="0"/>
                <a:cs typeface="Times New Roman" panose="02020603050405020304" pitchFamily="18" charset="0"/>
              </a:rPr>
              <a:t>(2) </a:t>
            </a: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egoe UI" panose="020B0502040204020203" pitchFamily="34" charset="0"/>
                <a:cs typeface="Times New Roman" panose="02020603050405020304" pitchFamily="18" charset="0"/>
              </a:rPr>
              <a:t>Được khẳng định trong nhiều điều ước quốc tế khác như:</a:t>
            </a:r>
            <a:endPar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a:p>
            <a:pPr marL="318770" marR="0" lvl="0" indent="0" algn="just" defTabSz="914400" rtl="0" eaLnBrk="1" fontAlgn="auto" latinLnBrk="0" hangingPunct="1">
              <a:lnSpc>
                <a:spcPct val="100000"/>
              </a:lnSpc>
              <a:spcBef>
                <a:spcPts val="0"/>
              </a:spcBef>
              <a:spcAft>
                <a:spcPts val="0"/>
              </a:spcAft>
              <a:buClrTx/>
              <a:buSzTx/>
              <a:buFontTx/>
              <a:buNone/>
              <a:defRPr/>
            </a:pP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egoe UI" panose="020B0502040204020203" pitchFamily="34" charset="0"/>
                <a:cs typeface="Times New Roman" panose="02020603050405020304" pitchFamily="18" charset="0"/>
              </a:rPr>
              <a:t>+ Công ước của Liên Hợp quốc về chống tham nhũng, </a:t>
            </a:r>
            <a:endPar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a:p>
            <a:pPr marL="318770" marR="0" lvl="0" indent="0" algn="just" defTabSz="914400" rtl="0" eaLnBrk="1" fontAlgn="auto" latinLnBrk="0" hangingPunct="1">
              <a:lnSpc>
                <a:spcPct val="100000"/>
              </a:lnSpc>
              <a:spcBef>
                <a:spcPts val="0"/>
              </a:spcBef>
              <a:spcAft>
                <a:spcPts val="0"/>
              </a:spcAft>
              <a:buClrTx/>
              <a:buSzTx/>
              <a:buFontTx/>
              <a:buNone/>
              <a:defRPr/>
            </a:pP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egoe UI" panose="020B0502040204020203" pitchFamily="34" charset="0"/>
                <a:cs typeface="Times New Roman" panose="02020603050405020304" pitchFamily="18" charset="0"/>
              </a:rPr>
              <a:t>+ Tuyên bố Rio về Môi trường và phát triển, </a:t>
            </a:r>
            <a:endPar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a:p>
            <a:pPr marL="318770" marR="0" lvl="0" indent="0" algn="just" defTabSz="914400" rtl="0" eaLnBrk="1" fontAlgn="auto" latinLnBrk="0" hangingPunct="1">
              <a:lnSpc>
                <a:spcPct val="100000"/>
              </a:lnSpc>
              <a:spcBef>
                <a:spcPts val="0"/>
              </a:spcBef>
              <a:spcAft>
                <a:spcPts val="0"/>
              </a:spcAft>
              <a:buClrTx/>
              <a:buSzTx/>
              <a:buFontTx/>
              <a:buNone/>
              <a:defRPr/>
            </a:pP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egoe UI" panose="020B0502040204020203" pitchFamily="34" charset="0"/>
                <a:cs typeface="Times New Roman" panose="02020603050405020304" pitchFamily="18" charset="0"/>
              </a:rPr>
              <a:t>+ Công ước UNECE về tiếp cận thông tin môi trường. </a:t>
            </a:r>
            <a:endPar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pic>
        <p:nvPicPr>
          <p:cNvPr id="15" name="Picture 14" descr="Khám phá trụ sở Liên Hợp Quốc - công trình kiến trúc đặc biệt của New York  - Pan American Travel"/>
          <p:cNvPicPr>
            <a:picLocks noChangeAspect="1"/>
          </p:cNvPicPr>
          <p:nvPr/>
        </p:nvPicPr>
        <p:blipFill>
          <a:blip r:embed="rId9"/>
          <a:srcRect l="23001" r="23521"/>
          <a:stretch>
            <a:fillRect/>
          </a:stretch>
        </p:blipFill>
        <p:spPr>
          <a:xfrm>
            <a:off x="8377084" y="2162841"/>
            <a:ext cx="3562667" cy="4054705"/>
          </a:xfrm>
          <a:prstGeom prst="roundRect">
            <a:avLst/>
          </a:prstGeom>
          <a:effectLst>
            <a:outerShdw blurRad="63500" sx="102000" sy="102000" algn="ctr" rotWithShape="0">
              <a:prstClr val="black">
                <a:alpha val="40000"/>
              </a:prstClr>
            </a:outerShdw>
          </a:effec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rot="155538">
            <a:off x="849351" y="1516917"/>
            <a:ext cx="10493297" cy="4731776"/>
          </a:xfrm>
          <a:prstGeom prst="cloud">
            <a:avLst/>
          </a:prstGeom>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23" name="Freeform 3"/>
          <p:cNvSpPr/>
          <p:nvPr/>
        </p:nvSpPr>
        <p:spPr>
          <a:xfrm>
            <a:off x="-20550" y="-9762"/>
            <a:ext cx="2064803" cy="1856850"/>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9348199" y="4659830"/>
            <a:ext cx="2843800" cy="2230941"/>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2791966" y="383096"/>
            <a:ext cx="7351004" cy="707886"/>
          </a:xfrm>
          <a:prstGeom prst="rect">
            <a:avLst/>
          </a:prstGeom>
          <a:noFill/>
        </p:spPr>
        <p:txBody>
          <a:bodyPr wrap="square">
            <a:spAutoFit/>
          </a:bodyPr>
          <a:lstStyle/>
          <a:p>
            <a:pPr marL="0" marR="0" lvl="0" indent="228600" algn="l" defTabSz="914400" rtl="0" eaLnBrk="1" fontAlgn="auto" latinLnBrk="0" hangingPunct="1">
              <a:lnSpc>
                <a:spcPct val="100000"/>
              </a:lnSpc>
              <a:spcBef>
                <a:spcPts val="600"/>
              </a:spcBef>
              <a:spcAft>
                <a:spcPts val="600"/>
              </a:spcAft>
              <a:buClrTx/>
              <a:buSzTx/>
              <a:buFontTx/>
              <a:buNone/>
              <a:defRPr/>
            </a:pPr>
            <a:r>
              <a:rPr kumimoji="0" lang="en-US" sz="4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4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chi </a:t>
            </a:r>
            <a:r>
              <a:rPr kumimoji="0" lang="en-US" sz="4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phí</a:t>
            </a:r>
            <a:r>
              <a:rPr kumimoji="0" lang="en-US" sz="4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4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tiếp</a:t>
            </a:r>
            <a:r>
              <a:rPr kumimoji="0" lang="en-US" sz="4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4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cận</a:t>
            </a:r>
            <a:r>
              <a:rPr kumimoji="0" lang="en-US" sz="4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40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40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a:t>
            </a:r>
            <a:endParaRPr kumimoji="0" lang="x-none" sz="4000" b="0" i="1" u="none" strike="noStrike" kern="1200" cap="none" spc="0" normalizeH="0" baseline="0" noProof="0" dirty="0">
              <a:ln>
                <a:noFill/>
              </a:ln>
              <a:solidFill>
                <a:srgbClr val="FF000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11" name="TextBox 10"/>
          <p:cNvSpPr txBox="1"/>
          <p:nvPr/>
        </p:nvSpPr>
        <p:spPr>
          <a:xfrm>
            <a:off x="2843801" y="2813171"/>
            <a:ext cx="6248364" cy="1846659"/>
          </a:xfrm>
          <a:prstGeom prst="rect">
            <a:avLst/>
          </a:prstGeom>
          <a:noFill/>
        </p:spPr>
        <p:txBody>
          <a:bodyPr wrap="square">
            <a:spAutoFit/>
          </a:bodyPr>
          <a:lstStyle/>
          <a:p>
            <a:pPr marL="0" marR="0" lvl="0" indent="228600" algn="ctr" defTabSz="914400" rtl="0" eaLnBrk="1" fontAlgn="auto" latinLnBrk="0" hangingPunct="1">
              <a:lnSpc>
                <a:spcPct val="100000"/>
              </a:lnSpc>
              <a:spcBef>
                <a:spcPts val="600"/>
              </a:spcBef>
              <a:spcAft>
                <a:spcPts val="600"/>
              </a:spcAft>
              <a:buClrTx/>
              <a:buSzTx/>
              <a:buFontTx/>
              <a:buNone/>
              <a:defRPr/>
            </a:pPr>
            <a:r>
              <a:rPr kumimoji="0" lang="en-US" sz="3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3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dân</a:t>
            </a:r>
            <a:r>
              <a:rPr kumimoji="0" lang="en-US" sz="3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3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nhu</a:t>
            </a:r>
            <a:r>
              <a:rPr kumimoji="0" lang="en-US" sz="3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cầu</a:t>
            </a:r>
            <a:r>
              <a:rPr kumimoji="0" lang="en-US" sz="3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tiếp</a:t>
            </a:r>
            <a:r>
              <a:rPr kumimoji="0" lang="en-US" sz="3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cận</a:t>
            </a:r>
            <a:r>
              <a:rPr kumimoji="0" lang="en-US" sz="3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3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3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3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phải</a:t>
            </a:r>
            <a:r>
              <a:rPr kumimoji="0" lang="en-US" sz="3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nộp</a:t>
            </a:r>
            <a:r>
              <a:rPr kumimoji="0" lang="en-US" sz="3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phí</a:t>
            </a:r>
            <a:r>
              <a:rPr kumimoji="0" lang="en-US" sz="3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lệ</a:t>
            </a:r>
            <a:r>
              <a:rPr kumimoji="0" lang="en-US" sz="3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phí</a:t>
            </a:r>
            <a:r>
              <a:rPr kumimoji="0" lang="en-US" sz="3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3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x-none" sz="38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spTree>
  </p:cSld>
  <p:clrMapOvr>
    <a:masterClrMapping/>
  </p:clrMapOvr>
  <p:transition spd="med">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50" y="1315666"/>
            <a:ext cx="12212550" cy="4920542"/>
          </a:xfrm>
          <a:prstGeom prst="rect">
            <a:avLst/>
          </a:prstGeom>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x-none" sz="1800" b="0" i="0" u="none" strike="noStrike" kern="1200" cap="none" spc="0" normalizeH="0" baseline="0" noProof="0">
              <a:ln>
                <a:noFill/>
              </a:ln>
              <a:solidFill>
                <a:prstClr val="black"/>
              </a:solidFill>
              <a:effectLst/>
              <a:uLnTx/>
              <a:uFillTx/>
              <a:latin typeface="Aptos"/>
              <a:ea typeface="+mn-ea"/>
              <a:cs typeface="+mn-cs"/>
            </a:endParaRPr>
          </a:p>
        </p:txBody>
      </p:sp>
      <p:sp>
        <p:nvSpPr>
          <p:cNvPr id="23" name="Freeform 3"/>
          <p:cNvSpPr/>
          <p:nvPr/>
        </p:nvSpPr>
        <p:spPr>
          <a:xfrm>
            <a:off x="-20550" y="-9762"/>
            <a:ext cx="2098532" cy="1470097"/>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9326881" y="6108191"/>
            <a:ext cx="2865118" cy="782579"/>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1725562" y="206676"/>
            <a:ext cx="9055510" cy="954107"/>
          </a:xfrm>
          <a:prstGeom prst="rect">
            <a:avLst/>
          </a:prstGeom>
          <a:noFill/>
        </p:spPr>
        <p:txBody>
          <a:bodyPr wrap="square">
            <a:spAutoFit/>
          </a:bodyPr>
          <a:lstStyle/>
          <a:p>
            <a:pPr marL="22860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a:t>
            </a:r>
            <a:r>
              <a:rPr kumimoji="0" lang="en-US" sz="28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 III</a:t>
            </a:r>
            <a:r>
              <a:rPr kumimoji="0" lang="en-US" sz="28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CÔNG KHAI THÔNG TIN, CUNG CẤP THÔNG TIN THEO YÊU CẦU</a:t>
            </a:r>
            <a:endParaRPr kumimoji="0" lang="x-none" sz="2800" b="0" i="0" u="none" strike="noStrike" kern="1200" cap="none" spc="0" normalizeH="0" baseline="0" noProof="0" dirty="0">
              <a:ln>
                <a:noFill/>
              </a:ln>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11" name="TextBox 10"/>
          <p:cNvSpPr txBox="1"/>
          <p:nvPr/>
        </p:nvSpPr>
        <p:spPr>
          <a:xfrm>
            <a:off x="5225796" y="1753895"/>
            <a:ext cx="6248364" cy="584775"/>
          </a:xfrm>
          <a:prstGeom prst="rect">
            <a:avLst/>
          </a:prstGeom>
          <a:noFill/>
        </p:spPr>
        <p:txBody>
          <a:bodyPr wrap="square">
            <a:spAutoFit/>
          </a:bodyPr>
          <a:lstStyle/>
          <a:p>
            <a:pPr marL="228600" marR="0" lvl="0" indent="0" algn="l" defTabSz="914400" rtl="0" eaLnBrk="1" fontAlgn="auto" latinLnBrk="0" hangingPunct="1">
              <a:lnSpc>
                <a:spcPct val="100000"/>
              </a:lnSpc>
              <a:spcBef>
                <a:spcPts val="600"/>
              </a:spcBef>
              <a:spcAft>
                <a:spcPts val="600"/>
              </a:spcAft>
              <a:buClrTx/>
              <a:buSzTx/>
              <a:buFontTx/>
              <a:buNone/>
              <a:defRPr/>
            </a:pP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Điều</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25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Luật</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quy</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định</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x-none" sz="3200" b="0" i="0" u="none" strike="noStrike" kern="1200" cap="none" spc="0" normalizeH="0" baseline="0" noProof="0" dirty="0">
              <a:ln>
                <a:noFill/>
              </a:ln>
              <a:solidFill>
                <a:srgbClr val="FF000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4" name="TextBox 3"/>
          <p:cNvSpPr txBox="1"/>
          <p:nvPr/>
        </p:nvSpPr>
        <p:spPr>
          <a:xfrm>
            <a:off x="5359473" y="2731672"/>
            <a:ext cx="6478524" cy="2554545"/>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600"/>
              </a:spcAft>
              <a:buClrTx/>
              <a:buSzTx/>
              <a:buFontTx/>
              <a:buNone/>
              <a:defRPr/>
            </a:pP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dân</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cung</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cấp</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phải</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trả</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phí</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lệ</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phí</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trừ</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trường</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hợp</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pháp</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luật</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liên</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quan</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quy</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định</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khác</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x-none" sz="25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600"/>
              </a:spcAft>
              <a:buClrTx/>
              <a:buSzTx/>
              <a:buFontTx/>
              <a:buNone/>
              <a:defRPr/>
            </a:pP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yêu</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cầu</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cung</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cấp</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trách</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nhiệm</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thanh</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toán</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chi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phí</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tế</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để</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in,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sao</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chụp</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gửi</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5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5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endParaRPr kumimoji="0" lang="x-none" sz="25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pic>
        <p:nvPicPr>
          <p:cNvPr id="11266" name="Picture 2" descr="Người dân có thể sử dụng điện thoại để sao chụp tài liệu khi yêu cầu"/>
          <p:cNvPicPr>
            <a:picLocks noChangeAspect="1" noChangeArrowheads="1"/>
          </p:cNvPicPr>
          <p:nvPr/>
        </p:nvPicPr>
        <p:blipFill rotWithShape="1">
          <a:blip r:embed="rId4">
            <a:extLst>
              <a:ext uri="{28A0092B-C50C-407E-A947-70E740481C1C}">
                <a14:useLocalDpi xmlns:a14="http://schemas.microsoft.com/office/drawing/2010/main" val="0"/>
              </a:ext>
            </a:extLst>
          </a:blip>
          <a:srcRect t="-1565" r="3618" b="12631"/>
          <a:stretch>
            <a:fillRect/>
          </a:stretch>
        </p:blipFill>
        <p:spPr bwMode="auto">
          <a:xfrm>
            <a:off x="199776" y="2069278"/>
            <a:ext cx="4805694" cy="3413318"/>
          </a:xfrm>
          <a:prstGeom prst="round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50" y="1315666"/>
            <a:ext cx="12212550" cy="4920542"/>
          </a:xfrm>
          <a:prstGeom prst="rect">
            <a:avLst/>
          </a:prstGeom>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x-none" sz="1800" b="0" i="0" u="none" strike="noStrike" kern="1200" cap="none" spc="0" normalizeH="0" baseline="0" noProof="0">
              <a:ln>
                <a:noFill/>
              </a:ln>
              <a:solidFill>
                <a:prstClr val="black"/>
              </a:solidFill>
              <a:effectLst/>
              <a:uLnTx/>
              <a:uFillTx/>
              <a:latin typeface="Aptos"/>
              <a:ea typeface="+mn-ea"/>
              <a:cs typeface="+mn-cs"/>
            </a:endParaRPr>
          </a:p>
        </p:txBody>
      </p:sp>
      <p:sp>
        <p:nvSpPr>
          <p:cNvPr id="23" name="Freeform 3"/>
          <p:cNvSpPr/>
          <p:nvPr/>
        </p:nvSpPr>
        <p:spPr>
          <a:xfrm>
            <a:off x="-20550" y="-9762"/>
            <a:ext cx="2098532" cy="1470097"/>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9326881" y="6108191"/>
            <a:ext cx="2865118" cy="782579"/>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2077982" y="206676"/>
            <a:ext cx="8747334" cy="954107"/>
          </a:xfrm>
          <a:prstGeom prst="rect">
            <a:avLst/>
          </a:prstGeom>
          <a:noFill/>
        </p:spPr>
        <p:txBody>
          <a:bodyPr wrap="square">
            <a:spAutoFit/>
          </a:bodyPr>
          <a:lstStyle/>
          <a:p>
            <a:pPr marL="22860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a:t>
            </a:r>
            <a:r>
              <a:rPr kumimoji="0" lang="en-US" sz="28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 III</a:t>
            </a:r>
            <a:r>
              <a:rPr kumimoji="0" lang="en-US" sz="28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CÔNG KHAI THÔNG TIN, CUNG CẤP THÔNG TIN THEO YÊU CẦU</a:t>
            </a:r>
            <a:endParaRPr kumimoji="0" lang="x-none" sz="2800" b="0" i="0" u="none" strike="noStrike" kern="1200" cap="none" spc="0" normalizeH="0" baseline="0" noProof="0" dirty="0">
              <a:ln>
                <a:noFill/>
              </a:ln>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11" name="TextBox 10"/>
          <p:cNvSpPr txBox="1"/>
          <p:nvPr/>
        </p:nvSpPr>
        <p:spPr>
          <a:xfrm>
            <a:off x="498364" y="1550518"/>
            <a:ext cx="9797780" cy="584775"/>
          </a:xfrm>
          <a:prstGeom prst="rect">
            <a:avLst/>
          </a:prstGeom>
          <a:noFill/>
        </p:spPr>
        <p:txBody>
          <a:bodyPr wrap="square">
            <a:spAutoFit/>
          </a:bodyPr>
          <a:lstStyle/>
          <a:p>
            <a:pPr marL="228600" marR="0" lvl="0" indent="0" algn="l" defTabSz="914400" rtl="0" eaLnBrk="1" fontAlgn="auto" latinLnBrk="0" hangingPunct="1">
              <a:lnSpc>
                <a:spcPct val="100000"/>
              </a:lnSpc>
              <a:spcBef>
                <a:spcPts val="600"/>
              </a:spcBef>
              <a:spcAft>
                <a:spcPts val="600"/>
              </a:spcAft>
              <a:buClrTx/>
              <a:buSzTx/>
              <a:buFontTx/>
              <a:buNone/>
              <a:defRPr/>
            </a:pP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trình</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tự</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thủ</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tục</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cung</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cấp</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theo</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yêu</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cầu</a:t>
            </a:r>
            <a:endPar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TextBox 3"/>
          <p:cNvSpPr txBox="1"/>
          <p:nvPr/>
        </p:nvSpPr>
        <p:spPr>
          <a:xfrm>
            <a:off x="578947" y="2537493"/>
            <a:ext cx="11013555" cy="2923877"/>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600"/>
              </a:spcAft>
              <a:buClr>
                <a:srgbClr val="000000"/>
              </a:buClr>
              <a:buSzPts val="900"/>
              <a:buFontTx/>
              <a:buNone/>
              <a:defRPr/>
            </a:pP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1.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Người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yêu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cầu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cung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cấp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tin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phải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gửi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yêu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cầu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cung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cấp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tin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theo</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quy</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định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endParaRPr kumimoji="0" lang="x-none" sz="24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
                <a:srgbClr val="000000"/>
              </a:buClr>
              <a:buSzPts val="900"/>
              <a:buFontTx/>
              <a:buNone/>
              <a:defRPr/>
            </a:pP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2. </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Thông tin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liên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quan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đến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bí</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mật</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kinh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doanh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được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tiếp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cận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trong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trường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hợp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chủ</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sở</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hữu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bí</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mật</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kinh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doanh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đó</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đồng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ý</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a:t>
            </a:r>
            <a:endParaRPr kumimoji="0" lang="x-none" sz="24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
                <a:srgbClr val="000000"/>
              </a:buClr>
              <a:buSzPts val="900"/>
              <a:buFontTx/>
              <a:buNone/>
              <a:defRPr/>
            </a:pP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3.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Cơ</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quan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đơn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vị</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có</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trách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nhiệm</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tiếp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nhận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hướng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dẫn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dân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thực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hiện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yêu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cầu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cung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cấp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tin;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giải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thích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giúp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đỡ</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người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gặp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khó</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khăn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trong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tiếp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cận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tin; </a:t>
            </a:r>
            <a:endParaRPr kumimoji="0" lang="x-none" sz="24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Arial" panose="020B0604020202020204" pitchFamily="34" charset="0"/>
            </a:endParaRPr>
          </a:p>
          <a:p>
            <a:pPr marL="0" marR="0" lvl="0" indent="0" algn="just" defTabSz="914400" rtl="0" eaLnBrk="1" fontAlgn="auto" latinLnBrk="0" hangingPunct="1">
              <a:lnSpc>
                <a:spcPct val="100000"/>
              </a:lnSpc>
              <a:spcBef>
                <a:spcPts val="1800"/>
              </a:spcBef>
              <a:spcAft>
                <a:spcPts val="1800"/>
              </a:spcAft>
              <a:buClr>
                <a:srgbClr val="000000"/>
              </a:buClr>
              <a:buSzPts val="900"/>
              <a:buFontTx/>
              <a:buNone/>
              <a:defRPr/>
            </a:pPr>
            <a:r>
              <a:rPr kumimoji="0" lang="en-US" sz="2400" b="1" i="0" u="none" strike="noStrike" kern="1200" cap="none" spc="0" normalizeH="0" baseline="0" noProof="0" dirty="0" err="1">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Nếu</a:t>
            </a:r>
            <a:r>
              <a:rPr kumimoji="0" lang="en-US" sz="2400" b="1" i="0" u="none" strike="noStrike" kern="1200" cap="none" spc="0" normalizeH="0" baseline="0" noProof="0" dirty="0">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1" i="0" u="none" strike="noStrike" kern="1200" cap="none" spc="0" normalizeH="0" baseline="0" noProof="0" dirty="0" err="1">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từ</a:t>
            </a:r>
            <a:r>
              <a:rPr kumimoji="0" lang="en-US" sz="2400" b="1" i="0" u="none" strike="noStrike" kern="1200" cap="none" spc="0" normalizeH="0" baseline="0" noProof="0" dirty="0">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1" i="0" u="none" strike="noStrike" kern="1200" cap="none" spc="0" normalizeH="0" baseline="0" noProof="0" dirty="0" err="1">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chối</a:t>
            </a:r>
            <a:r>
              <a:rPr kumimoji="0" lang="en-US" sz="2400" b="1" i="0" u="none" strike="noStrike" kern="1200" cap="none" spc="0" normalizeH="0" baseline="0" noProof="0" dirty="0">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1" i="0" u="none" strike="noStrike" kern="1200" cap="none" spc="0" normalizeH="0" baseline="0" noProof="0" dirty="0" err="1">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yêu</a:t>
            </a:r>
            <a:r>
              <a:rPr kumimoji="0" lang="en-US" sz="2400" b="1" i="0" u="none" strike="noStrike" kern="1200" cap="none" spc="0" normalizeH="0" baseline="0" noProof="0" dirty="0">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1" i="0" u="none" strike="noStrike" kern="1200" cap="none" spc="0" normalizeH="0" baseline="0" noProof="0" dirty="0" err="1">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cầu</a:t>
            </a:r>
            <a:r>
              <a:rPr kumimoji="0" lang="en-US" sz="2400" b="1" i="0" u="none" strike="noStrike" kern="1200" cap="none" spc="0" normalizeH="0" baseline="0" noProof="0" dirty="0">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1" i="0" u="none" strike="noStrike" kern="1200" cap="none" spc="0" normalizeH="0" baseline="0" noProof="0" dirty="0" err="1">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cung</a:t>
            </a:r>
            <a:r>
              <a:rPr kumimoji="0" lang="en-US" sz="2400" b="1" i="0" u="none" strike="noStrike" kern="1200" cap="none" spc="0" normalizeH="0" baseline="0" noProof="0" dirty="0">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1" i="0" u="none" strike="noStrike" kern="1200" cap="none" spc="0" normalizeH="0" baseline="0" noProof="0" dirty="0" err="1">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cấp</a:t>
            </a:r>
            <a:r>
              <a:rPr kumimoji="0" lang="en-US" sz="2400" b="1" i="0" u="none" strike="noStrike" kern="1200" cap="none" spc="0" normalizeH="0" baseline="0" noProof="0" dirty="0">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1" i="0" u="none" strike="noStrike" kern="1200" cap="none" spc="0" normalizeH="0" baseline="0" noProof="0" dirty="0" err="1">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thông</a:t>
            </a:r>
            <a:r>
              <a:rPr kumimoji="0" lang="en-US" sz="2400" b="1" i="0" u="none" strike="noStrike" kern="1200" cap="none" spc="0" normalizeH="0" baseline="0" noProof="0" dirty="0">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 tin </a:t>
            </a:r>
            <a:r>
              <a:rPr kumimoji="0" lang="en-US" sz="2400" b="1" i="0" u="none" strike="noStrike" kern="1200" cap="none" spc="0" normalizeH="0" baseline="0" noProof="0" dirty="0" err="1">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phải</a:t>
            </a:r>
            <a:r>
              <a:rPr kumimoji="0" lang="en-US" sz="2400" b="1" i="0" u="none" strike="noStrike" kern="1200" cap="none" spc="0" normalizeH="0" baseline="0" noProof="0" dirty="0">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1" i="0" u="none" strike="noStrike" kern="1200" cap="none" spc="0" normalizeH="0" baseline="0" noProof="0" dirty="0" err="1">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bằng</a:t>
            </a:r>
            <a:r>
              <a:rPr kumimoji="0" lang="en-US" sz="2400" b="1" i="0" u="none" strike="noStrike" kern="1200" cap="none" spc="0" normalizeH="0" baseline="0" noProof="0" dirty="0">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1" i="0" u="none" strike="noStrike" kern="1200" cap="none" spc="0" normalizeH="0" baseline="0" noProof="0" dirty="0" err="1">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văn</a:t>
            </a:r>
            <a:r>
              <a:rPr kumimoji="0" lang="en-US" sz="2400" b="1" i="0" u="none" strike="noStrike" kern="1200" cap="none" spc="0" normalizeH="0" baseline="0" noProof="0" dirty="0">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1" i="0" u="none" strike="noStrike" kern="1200" cap="none" spc="0" normalizeH="0" baseline="0" noProof="0" dirty="0" err="1">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bản</a:t>
            </a:r>
            <a:r>
              <a:rPr kumimoji="0" lang="en-US" sz="2400" b="1" i="0" u="none" strike="noStrike" kern="1200" cap="none" spc="0" normalizeH="0" baseline="0" noProof="0" dirty="0">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1" i="0" u="none" strike="noStrike" kern="1200" cap="none" spc="0" normalizeH="0" baseline="0" noProof="0" dirty="0" err="1">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và</a:t>
            </a:r>
            <a:r>
              <a:rPr kumimoji="0" lang="en-US" sz="2400" b="1" i="0" u="none" strike="noStrike" kern="1200" cap="none" spc="0" normalizeH="0" baseline="0" noProof="0" dirty="0">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1" i="0" u="none" strike="noStrike" kern="1200" cap="none" spc="0" normalizeH="0" baseline="0" noProof="0" dirty="0" err="1">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nêu</a:t>
            </a:r>
            <a:r>
              <a:rPr kumimoji="0" lang="en-US" sz="2400" b="1" i="0" u="none" strike="noStrike" kern="1200" cap="none" spc="0" normalizeH="0" baseline="0" noProof="0" dirty="0">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1" i="0" u="none" strike="noStrike" kern="1200" cap="none" spc="0" normalizeH="0" baseline="0" noProof="0" dirty="0" err="1">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rõ</a:t>
            </a:r>
            <a:r>
              <a:rPr kumimoji="0" lang="en-US" sz="2400" b="1" i="0" u="none" strike="noStrike" kern="1200" cap="none" spc="0" normalizeH="0" baseline="0" noProof="0" dirty="0">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1" i="0" u="none" strike="noStrike" kern="1200" cap="none" spc="0" normalizeH="0" baseline="0" noProof="0" dirty="0" err="1">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lý</a:t>
            </a:r>
            <a:r>
              <a:rPr kumimoji="0" lang="en-US" sz="2400" b="1" i="0" u="none" strike="noStrike" kern="1200" cap="none" spc="0" normalizeH="0" baseline="0" noProof="0" dirty="0">
                <a:ln>
                  <a:noFill/>
                </a:ln>
                <a:solidFill>
                  <a:srgbClr val="0070C0"/>
                </a:solidFill>
                <a:effectLst/>
                <a:highlight>
                  <a:srgbClr val="FFFF00"/>
                </a:highlight>
                <a:uLnTx/>
                <a:uFillTx/>
                <a:latin typeface="Times New Roman" panose="02020603050405020304" pitchFamily="18" charset="0"/>
                <a:ea typeface="Times New Roman" panose="02020603050405020304" pitchFamily="18" charset="0"/>
                <a:cs typeface="Arial" panose="020B0604020202020204" pitchFamily="34" charset="0"/>
              </a:rPr>
              <a:t> do</a:t>
            </a:r>
            <a:endParaRPr kumimoji="0" lang="x-none" sz="2400" b="1" i="0" u="none" strike="noStrike" kern="1200" cap="none" spc="0" normalizeH="0" baseline="0" noProof="0" dirty="0">
              <a:ln>
                <a:noFill/>
              </a:ln>
              <a:solidFill>
                <a:srgbClr val="0070C0"/>
              </a:solidFill>
              <a:effectLst/>
              <a:highlight>
                <a:srgbClr val="FFFF00"/>
              </a:highlight>
              <a:uLnTx/>
              <a:uFillTx/>
              <a:latin typeface="Calibri" panose="020F0502020204030204" pitchFamily="34" charset="0"/>
              <a:ea typeface="SimSun" panose="02010600030101010101" pitchFamily="2" charset="-122"/>
              <a:cs typeface="Arial" panose="020B0604020202020204" pitchFamily="34" charset="0"/>
            </a:endParaRPr>
          </a:p>
        </p:txBody>
      </p:sp>
    </p:spTree>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50" y="1315666"/>
            <a:ext cx="12212550" cy="4920542"/>
          </a:xfrm>
          <a:prstGeom prst="rect">
            <a:avLst/>
          </a:prstGeom>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x-none" sz="1800" b="0" i="0" u="none" strike="noStrike" kern="1200" cap="none" spc="0" normalizeH="0" baseline="0" noProof="0">
              <a:ln>
                <a:noFill/>
              </a:ln>
              <a:solidFill>
                <a:prstClr val="black"/>
              </a:solidFill>
              <a:effectLst/>
              <a:uLnTx/>
              <a:uFillTx/>
              <a:latin typeface="Aptos"/>
              <a:ea typeface="+mn-ea"/>
              <a:cs typeface="+mn-cs"/>
            </a:endParaRPr>
          </a:p>
        </p:txBody>
      </p:sp>
      <p:sp>
        <p:nvSpPr>
          <p:cNvPr id="23" name="Freeform 3"/>
          <p:cNvSpPr/>
          <p:nvPr/>
        </p:nvSpPr>
        <p:spPr>
          <a:xfrm>
            <a:off x="-20550" y="-9762"/>
            <a:ext cx="2098532" cy="1470097"/>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9326881" y="6108191"/>
            <a:ext cx="2865118" cy="782579"/>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1873045" y="206676"/>
            <a:ext cx="8878529" cy="954107"/>
          </a:xfrm>
          <a:prstGeom prst="rect">
            <a:avLst/>
          </a:prstGeom>
          <a:noFill/>
        </p:spPr>
        <p:txBody>
          <a:bodyPr wrap="square">
            <a:spAutoFit/>
          </a:bodyPr>
          <a:lstStyle/>
          <a:p>
            <a:pPr marL="22860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a:t>
            </a:r>
            <a:r>
              <a:rPr kumimoji="0" lang="en-US" sz="28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 III</a:t>
            </a:r>
            <a:r>
              <a:rPr kumimoji="0" lang="en-US" sz="28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CÔNG KHAI THÔNG TIN, CUNG CẤP THÔNG TIN THEO YÊU CẦU</a:t>
            </a:r>
            <a:endParaRPr kumimoji="0" lang="x-none" sz="2800" b="0" i="0" u="none" strike="noStrike" kern="1200" cap="none" spc="0" normalizeH="0" baseline="0" noProof="0" dirty="0">
              <a:ln>
                <a:noFill/>
              </a:ln>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11" name="TextBox 10"/>
          <p:cNvSpPr txBox="1"/>
          <p:nvPr/>
        </p:nvSpPr>
        <p:spPr>
          <a:xfrm>
            <a:off x="736108" y="1478279"/>
            <a:ext cx="6359636"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000000"/>
              </a:buClr>
              <a:buSzPts val="900"/>
              <a:buFontTx/>
              <a:buNone/>
              <a:defRPr/>
            </a:pP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Arial" panose="020B0604020202020204" pitchFamily="34" charset="0"/>
              </a:rPr>
              <a:t>Về</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Arial" panose="020B0604020202020204" pitchFamily="34" charset="0"/>
              </a:rPr>
              <a:t>thời</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Arial" panose="020B0604020202020204" pitchFamily="34" charset="0"/>
              </a:rPr>
              <a:t>hạn</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Arial" panose="020B0604020202020204" pitchFamily="34" charset="0"/>
              </a:rPr>
              <a:t>chung</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Arial" panose="020B0604020202020204" pitchFamily="34" charset="0"/>
              </a:rPr>
              <a:t>cấp</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32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Arial" panose="020B0604020202020204" pitchFamily="34" charset="0"/>
              </a:rPr>
              <a:t>thông</a:t>
            </a:r>
            <a:r>
              <a:rPr kumimoji="0" lang="en-US" sz="32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Arial" panose="020B0604020202020204" pitchFamily="34" charset="0"/>
              </a:rPr>
              <a:t> tin</a:t>
            </a:r>
            <a:endParaRPr kumimoji="0" lang="x-none" sz="3200" b="0" i="1" u="none" strike="noStrike" kern="1200" cap="none" spc="0" normalizeH="0" baseline="0" noProof="0" dirty="0">
              <a:ln>
                <a:noFill/>
              </a:ln>
              <a:solidFill>
                <a:srgbClr val="FF0000"/>
              </a:solidFill>
              <a:effectLst/>
              <a:uLnTx/>
              <a:uFillTx/>
              <a:latin typeface="Calibri" panose="020F0502020204030204" pitchFamily="34" charset="0"/>
              <a:ea typeface="SimSun" panose="02010600030101010101" pitchFamily="2" charset="-122"/>
              <a:cs typeface="Arial" panose="020B0604020202020204" pitchFamily="34" charset="0"/>
            </a:endParaRPr>
          </a:p>
        </p:txBody>
      </p:sp>
      <p:sp>
        <p:nvSpPr>
          <p:cNvPr id="4" name="TextBox 3"/>
          <p:cNvSpPr txBox="1"/>
          <p:nvPr/>
        </p:nvSpPr>
        <p:spPr>
          <a:xfrm>
            <a:off x="5045980" y="2153306"/>
            <a:ext cx="3433556"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000000"/>
              </a:buClr>
              <a:buSzPts val="900"/>
              <a:buFontTx/>
              <a:buNone/>
              <a:defRPr/>
            </a:pP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K3 </a:t>
            </a:r>
            <a:r>
              <a:rPr kumimoji="0" lang="en-US" sz="25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Điều</a:t>
            </a: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26 </a:t>
            </a:r>
            <a:r>
              <a:rPr kumimoji="0" lang="en-US" sz="25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quy</a:t>
            </a: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5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định</a:t>
            </a:r>
            <a:r>
              <a:rPr kumimoji="0" lang="en-US" sz="25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endParaRPr kumimoji="0" lang="x-none" sz="2500" b="1"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Arial" panose="020B0604020202020204" pitchFamily="34" charset="0"/>
            </a:endParaRPr>
          </a:p>
        </p:txBody>
      </p:sp>
      <p:sp>
        <p:nvSpPr>
          <p:cNvPr id="5" name="TextBox 4"/>
          <p:cNvSpPr txBox="1"/>
          <p:nvPr/>
        </p:nvSpPr>
        <p:spPr>
          <a:xfrm>
            <a:off x="5102352" y="2720612"/>
            <a:ext cx="6754368" cy="3200876"/>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600"/>
              </a:spcAft>
              <a:buClr>
                <a:srgbClr val="000000"/>
              </a:buClr>
              <a:buSzPts val="900"/>
              <a:buFontTx/>
              <a:buNone/>
              <a:defRPr/>
            </a:pP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Chậm</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nhất</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là</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12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ngày</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kể</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từ</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ngày</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nhận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được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yêu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cầu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cung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cấp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tin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hợp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lệ</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cơ</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quan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đơn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vị</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có</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trách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nhiệm</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cung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cấp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tin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cho</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dân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a:t>
            </a:r>
            <a:endParaRPr kumimoji="0" lang="x-none" sz="24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
                <a:srgbClr val="000000"/>
              </a:buClr>
              <a:buSzPts val="900"/>
              <a:buFontTx/>
              <a:buNone/>
              <a:defRPr/>
            </a:pP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Trường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hợp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cần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thêm</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thời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gian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để</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xem</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xét</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tìm</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kiếm</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phân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tách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tập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hợp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sao</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chép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giải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quyết</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yêu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cầu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cung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cấp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tin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thì</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có</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thể</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gia</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hạn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nhưng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tối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đa</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không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quá</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12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ngày</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và</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phải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có</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văn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bản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báo</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về</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việc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gia</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hạn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trong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thời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hạn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cung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cấp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thông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Arial" panose="020B0604020202020204" pitchFamily="34" charset="0"/>
              </a:rPr>
              <a:t> tin.</a:t>
            </a:r>
            <a:endParaRPr kumimoji="0" lang="x-none" sz="24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Arial" panose="020B0604020202020204" pitchFamily="34" charset="0"/>
            </a:endParaRPr>
          </a:p>
        </p:txBody>
      </p:sp>
      <p:pic>
        <p:nvPicPr>
          <p:cNvPr id="13314" name="Picture 2" descr="Cơ quan nào có thẩm quyền cung cấp thông tin, dữ liệu đất đa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775" y="2436449"/>
            <a:ext cx="4547880" cy="3426364"/>
          </a:xfrm>
          <a:prstGeom prst="round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50" y="1315666"/>
            <a:ext cx="12212550" cy="4920542"/>
          </a:xfrm>
          <a:prstGeom prst="rect">
            <a:avLst/>
          </a:prstGeom>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3" name="Freeform 3"/>
          <p:cNvSpPr/>
          <p:nvPr/>
        </p:nvSpPr>
        <p:spPr>
          <a:xfrm>
            <a:off x="-20550" y="-9762"/>
            <a:ext cx="2098532" cy="1470097"/>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9326881" y="6108191"/>
            <a:ext cx="2865118" cy="782579"/>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1828800" y="206676"/>
            <a:ext cx="8996516" cy="954107"/>
          </a:xfrm>
          <a:prstGeom prst="rect">
            <a:avLst/>
          </a:prstGeom>
          <a:noFill/>
        </p:spPr>
        <p:txBody>
          <a:bodyPr wrap="square">
            <a:spAutoFit/>
          </a:bodyPr>
          <a:lstStyle/>
          <a:p>
            <a:pPr marL="22860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 III</a:t>
            </a:r>
            <a:r>
              <a:rPr kumimoji="0" lang="en-US" sz="2800" b="0" i="0" u="none" strike="noStrike" kern="1200" cap="none" spc="0" normalizeH="0" baseline="0" noProof="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CÔNG KHAI THÔNG TIN, CUNG CẤP THÔNG TIN THEO YÊU CẦU</a:t>
            </a:r>
            <a:endParaRPr kumimoji="0" lang="en-US" sz="2800" b="0" i="0" u="none" strike="noStrike" kern="1200" cap="none" spc="0" normalizeH="0" baseline="0" noProof="1">
              <a:ln>
                <a:noFill/>
              </a:ln>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11" name="TextBox 10"/>
          <p:cNvSpPr txBox="1"/>
          <p:nvPr/>
        </p:nvSpPr>
        <p:spPr>
          <a:xfrm>
            <a:off x="845836" y="1542630"/>
            <a:ext cx="881022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000000"/>
              </a:buClr>
              <a:buSzPts val="900"/>
              <a:buFontTx/>
              <a:buNone/>
              <a:defRPr/>
            </a:pPr>
            <a:r>
              <a:rPr kumimoji="0" lang="en-US" sz="3200" b="1" i="1" u="none" strike="noStrike" kern="1200" cap="none" spc="0" normalizeH="0" baseline="0" noProof="1">
                <a:ln>
                  <a:noFill/>
                </a:ln>
                <a:solidFill>
                  <a:srgbClr val="FF0000"/>
                </a:solidFill>
                <a:effectLst/>
                <a:uLnTx/>
                <a:uFillTx/>
                <a:latin typeface="Times New Roman" panose="02020603050405020304" pitchFamily="18" charset="0"/>
                <a:ea typeface="Times New Roman" panose="02020603050405020304" pitchFamily="18" charset="0"/>
                <a:cs typeface="Arial" panose="020B0604020202020204" pitchFamily="34" charset="0"/>
              </a:rPr>
              <a:t>Về từ chối yêu cầu cung cấp thông tin (Điều 27)</a:t>
            </a:r>
          </a:p>
        </p:txBody>
      </p:sp>
      <p:sp>
        <p:nvSpPr>
          <p:cNvPr id="5" name="TextBox 4"/>
          <p:cNvSpPr txBox="1"/>
          <p:nvPr/>
        </p:nvSpPr>
        <p:spPr>
          <a:xfrm>
            <a:off x="5873496" y="2424656"/>
            <a:ext cx="5574792" cy="3323987"/>
          </a:xfrm>
          <a:prstGeom prst="rect">
            <a:avLst/>
          </a:prstGeom>
          <a:noFill/>
        </p:spPr>
        <p:txBody>
          <a:bodyPr wrap="square">
            <a:spAutoFit/>
          </a:bodyPr>
          <a:lstStyle/>
          <a:p>
            <a:pPr marL="228600" marR="0" lvl="0" indent="0" algn="just" defTabSz="914400" rtl="0" eaLnBrk="1" fontAlgn="auto" latinLnBrk="0" hangingPunct="1">
              <a:lnSpc>
                <a:spcPct val="100000"/>
              </a:lnSpc>
              <a:spcBef>
                <a:spcPts val="600"/>
              </a:spcBef>
              <a:spcAft>
                <a:spcPts val="600"/>
              </a:spcAft>
              <a:buClrTx/>
              <a:buSzTx/>
              <a:buFontTx/>
              <a:buNone/>
              <a:defRPr/>
            </a:pPr>
            <a:r>
              <a:rPr kumimoji="0" lang="en-US" sz="2500" b="1" i="0" u="none" strike="noStrike" kern="1200" cap="none" spc="0" normalizeH="0" baseline="0" noProof="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sz="25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 thông tin công dân không được tiếp cận: </a:t>
            </a: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TT về bí mật NN; TT về dời sống riêng tư của cá nhân, bí mật KD (chưa được sự đồng ý của những người này); TT gây nguy hại đến ANQG; TT nội bộ cơ quan đơn vị;</a:t>
            </a:r>
            <a:endPar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a:p>
            <a:pPr marL="228600" marR="0" lvl="0" indent="0" algn="just" defTabSz="914400" rtl="0" eaLnBrk="1" fontAlgn="auto" latinLnBrk="0" hangingPunct="1">
              <a:lnSpc>
                <a:spcPct val="100000"/>
              </a:lnSpc>
              <a:spcBef>
                <a:spcPts val="600"/>
              </a:spcBef>
              <a:spcAft>
                <a:spcPts val="600"/>
              </a:spcAft>
              <a:buClrTx/>
              <a:buSzTx/>
              <a:buFontTx/>
              <a:buNone/>
              <a:defRPr/>
            </a:pPr>
            <a:r>
              <a:rPr kumimoji="0" lang="en-US" sz="2500" b="1" i="0" u="none" strike="noStrike" kern="1200" cap="none" spc="0" normalizeH="0" baseline="0" noProof="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sz="25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 tin được yêu cầu không thuộc trách nhiệm cung cấp;</a:t>
            </a:r>
            <a:endParaRPr kumimoji="0" lang="en-US" sz="2500" b="1"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pic>
        <p:nvPicPr>
          <p:cNvPr id="15362" name="Picture 2" descr="Đề xuất công dân không được tiếp cận thông tin đời sống riêng tư người khá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612" y="2578585"/>
            <a:ext cx="4964870" cy="3170058"/>
          </a:xfrm>
          <a:prstGeom prst="round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randomBar dir="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50" y="1315666"/>
            <a:ext cx="12212550" cy="4920542"/>
          </a:xfrm>
          <a:prstGeom prst="rect">
            <a:avLst/>
          </a:prstGeom>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x-none" sz="1800" b="0" i="0" u="none" strike="noStrike" kern="1200" cap="none" spc="0" normalizeH="0" baseline="0" noProof="0">
              <a:ln>
                <a:noFill/>
              </a:ln>
              <a:solidFill>
                <a:prstClr val="black"/>
              </a:solidFill>
              <a:effectLst/>
              <a:uLnTx/>
              <a:uFillTx/>
              <a:latin typeface="Aptos"/>
              <a:ea typeface="+mn-ea"/>
              <a:cs typeface="+mn-cs"/>
            </a:endParaRPr>
          </a:p>
        </p:txBody>
      </p:sp>
      <p:sp>
        <p:nvSpPr>
          <p:cNvPr id="23" name="Freeform 3"/>
          <p:cNvSpPr/>
          <p:nvPr/>
        </p:nvSpPr>
        <p:spPr>
          <a:xfrm>
            <a:off x="-20550" y="-9762"/>
            <a:ext cx="2098532" cy="1470097"/>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9326881" y="6108191"/>
            <a:ext cx="2865118" cy="782579"/>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1769807" y="206676"/>
            <a:ext cx="8760542" cy="954107"/>
          </a:xfrm>
          <a:prstGeom prst="rect">
            <a:avLst/>
          </a:prstGeom>
          <a:noFill/>
        </p:spPr>
        <p:txBody>
          <a:bodyPr wrap="square">
            <a:spAutoFit/>
          </a:bodyPr>
          <a:lstStyle/>
          <a:p>
            <a:pPr marL="22860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a:t>
            </a:r>
            <a:r>
              <a:rPr kumimoji="0" lang="en-US" sz="28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 III</a:t>
            </a:r>
            <a:r>
              <a:rPr kumimoji="0" lang="en-US" sz="28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CÔNG KHAI THÔNG TIN, CUNG CẤP THÔNG TIN THEO YÊU CẦU</a:t>
            </a:r>
            <a:endParaRPr kumimoji="0" lang="x-none" sz="2800" b="0" i="0" u="none" strike="noStrike" kern="1200" cap="none" spc="0" normalizeH="0" baseline="0" noProof="0" dirty="0">
              <a:ln>
                <a:noFill/>
              </a:ln>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5" name="TextBox 4"/>
          <p:cNvSpPr txBox="1"/>
          <p:nvPr/>
        </p:nvSpPr>
        <p:spPr>
          <a:xfrm>
            <a:off x="3120770" y="2149963"/>
            <a:ext cx="8638414" cy="3123932"/>
          </a:xfrm>
          <a:prstGeom prst="rect">
            <a:avLst/>
          </a:prstGeom>
          <a:noFill/>
        </p:spPr>
        <p:txBody>
          <a:bodyPr wrap="square">
            <a:spAutoFit/>
          </a:bodyPr>
          <a:lstStyle/>
          <a:p>
            <a:pPr marL="457200" marR="0" lvl="0" indent="0" algn="just" defTabSz="914400" rtl="0" eaLnBrk="1" fontAlgn="auto" latinLnBrk="0" hangingPunct="1">
              <a:lnSpc>
                <a:spcPct val="100000"/>
              </a:lnSpc>
              <a:spcBef>
                <a:spcPts val="600"/>
              </a:spcBef>
              <a:spcAft>
                <a:spcPts val="600"/>
              </a:spcAft>
              <a:buClrTx/>
              <a:buSzTx/>
              <a:buFontTx/>
              <a:buNone/>
              <a:defRPr/>
            </a:pP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3. </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 tin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đã</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cung</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cấp</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hai</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cho</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chính</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yêu</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cầu</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trừ</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trường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hợp</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yêu</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cầu</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lý</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do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chính</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đáng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x-none" sz="26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a:p>
            <a:pPr marL="457200" marR="0" lvl="0" indent="0" algn="just" defTabSz="914400" rtl="0" eaLnBrk="1" fontAlgn="auto" latinLnBrk="0" hangingPunct="1">
              <a:lnSpc>
                <a:spcPct val="100000"/>
              </a:lnSpc>
              <a:spcBef>
                <a:spcPts val="600"/>
              </a:spcBef>
              <a:spcAft>
                <a:spcPts val="600"/>
              </a:spcAft>
              <a:buClrTx/>
              <a:buSzTx/>
              <a:buFontTx/>
              <a:buNone/>
              <a:defRPr/>
            </a:pP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4. </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 tin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yêu</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cầu</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vượt</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quá</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khả</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năng</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đáp</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ứng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hoặc</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làm</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ảnh</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hưởng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đến</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hoạt</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động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bình</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thường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cơ</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quan</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đơn</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vị</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x-none" sz="26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a:p>
            <a:pPr marL="457200" marR="0" lvl="0" indent="0" algn="just" defTabSz="914400" rtl="0" eaLnBrk="1" fontAlgn="auto" latinLnBrk="0" hangingPunct="1">
              <a:lnSpc>
                <a:spcPct val="100000"/>
              </a:lnSpc>
              <a:spcBef>
                <a:spcPts val="0"/>
              </a:spcBef>
              <a:spcAft>
                <a:spcPts val="0"/>
              </a:spcAft>
              <a:buClrTx/>
              <a:buSzTx/>
              <a:buFontTx/>
              <a:buNone/>
              <a:defRPr/>
            </a:pPr>
            <a:r>
              <a:rPr kumimoji="0" lang="en-US" sz="2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5.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yêu</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cầu</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cấp</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thanh</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toán</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chi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phí</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tế</a:t>
            </a:r>
            <a:r>
              <a:rPr kumimoji="0" lang="en-US" sz="2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để</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in,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sao</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chụp</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gửi</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theo</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quy</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6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định</a:t>
            </a:r>
            <a:r>
              <a:rPr kumimoji="0" lang="en-US" sz="26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x-none" sz="2600" b="0" i="0" u="none" strike="noStrike" kern="1200" cap="none" spc="0" normalizeH="0" baseline="0" noProof="0" dirty="0">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pic>
        <p:nvPicPr>
          <p:cNvPr id="17410" name="Picture 2" descr="Xử lý trường hợp không có hoặc không đủ thông tin trên thẻ căn cướ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657186" y="2344189"/>
            <a:ext cx="4661808" cy="2894103"/>
          </a:xfrm>
          <a:prstGeom prst="round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50" y="1315666"/>
            <a:ext cx="12212550" cy="4920542"/>
          </a:xfrm>
          <a:prstGeom prst="rect">
            <a:avLst/>
          </a:prstGeom>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x-none" sz="1800" b="0" i="0" u="none" strike="noStrike" kern="1200" cap="none" spc="0" normalizeH="0" baseline="0" noProof="0">
              <a:ln>
                <a:noFill/>
              </a:ln>
              <a:solidFill>
                <a:prstClr val="black"/>
              </a:solidFill>
              <a:effectLst/>
              <a:uLnTx/>
              <a:uFillTx/>
              <a:latin typeface="Aptos"/>
              <a:ea typeface="+mn-ea"/>
              <a:cs typeface="+mn-cs"/>
            </a:endParaRPr>
          </a:p>
        </p:txBody>
      </p:sp>
      <p:sp>
        <p:nvSpPr>
          <p:cNvPr id="23" name="Freeform 3"/>
          <p:cNvSpPr/>
          <p:nvPr/>
        </p:nvSpPr>
        <p:spPr>
          <a:xfrm>
            <a:off x="-20550" y="-9762"/>
            <a:ext cx="2098532" cy="1470097"/>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9326881" y="6108191"/>
            <a:ext cx="2865118" cy="782579"/>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1843548" y="206676"/>
            <a:ext cx="8657304" cy="954107"/>
          </a:xfrm>
          <a:prstGeom prst="rect">
            <a:avLst/>
          </a:prstGeom>
          <a:noFill/>
        </p:spPr>
        <p:txBody>
          <a:bodyPr wrap="square">
            <a:spAutoFit/>
          </a:bodyPr>
          <a:lstStyle/>
          <a:p>
            <a:pPr marL="22860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a:t>
            </a:r>
            <a:r>
              <a:rPr kumimoji="0" lang="en-US" sz="28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 III</a:t>
            </a:r>
            <a:r>
              <a:rPr kumimoji="0" lang="en-US" sz="28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CÔNG KHAI THÔNG TIN, CUNG CẤP THÔNG TIN THEO YÊU CẦU</a:t>
            </a:r>
            <a:endParaRPr kumimoji="0" lang="x-none" sz="2800" b="0" i="0" u="none" strike="noStrike" kern="1200" cap="none" spc="0" normalizeH="0" baseline="0" noProof="0" dirty="0">
              <a:ln>
                <a:noFill/>
              </a:ln>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5" name="TextBox 4"/>
          <p:cNvSpPr txBox="1"/>
          <p:nvPr/>
        </p:nvSpPr>
        <p:spPr>
          <a:xfrm>
            <a:off x="542915" y="1579295"/>
            <a:ext cx="9571102" cy="523220"/>
          </a:xfrm>
          <a:prstGeom prst="rect">
            <a:avLst/>
          </a:prstGeom>
          <a:noFill/>
        </p:spPr>
        <p:txBody>
          <a:bodyPr wrap="square">
            <a:spAutoFit/>
          </a:bodyPr>
          <a:lstStyle/>
          <a:p>
            <a:pPr marL="0" marR="0" lvl="0" indent="228600" algn="l" defTabSz="914400" rtl="0" eaLnBrk="1" fontAlgn="auto" latinLnBrk="0" hangingPunct="1">
              <a:lnSpc>
                <a:spcPct val="100000"/>
              </a:lnSpc>
              <a:spcBef>
                <a:spcPts val="600"/>
              </a:spcBef>
              <a:spcAft>
                <a:spcPts val="600"/>
              </a:spcAft>
              <a:buClrTx/>
              <a:buSzTx/>
              <a:buFontTx/>
              <a:buNone/>
              <a:defRPr/>
            </a:pP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xử</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lý</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cung</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cấp</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chính</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xác</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đầy</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đủ</a:t>
            </a:r>
            <a:endParaRPr kumimoji="0" lang="x-none" sz="2800" b="0" i="1" u="none" strike="noStrike" kern="1200" cap="none" spc="0" normalizeH="0" baseline="0" noProof="0" dirty="0">
              <a:ln>
                <a:noFill/>
              </a:ln>
              <a:solidFill>
                <a:srgbClr val="FF000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4" name="TextBox 3"/>
          <p:cNvSpPr txBox="1"/>
          <p:nvPr/>
        </p:nvSpPr>
        <p:spPr>
          <a:xfrm>
            <a:off x="824478" y="2387940"/>
            <a:ext cx="10504941" cy="3354765"/>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600"/>
              </a:spcAft>
              <a:buClr>
                <a:srgbClr val="000000"/>
              </a:buClr>
              <a:buSzPts val="900"/>
              <a:buFontTx/>
              <a:buNone/>
              <a:defRPr/>
            </a:pP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Chậm</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nhất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05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làm</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việc</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kể</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từ</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phát</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hiện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cơ</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quan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đơn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vị</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trách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nhiệm</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đính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chính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cấp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lại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hoặc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bổ</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sung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thiếu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x-none"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600"/>
              </a:spcAft>
              <a:buClr>
                <a:srgbClr val="000000"/>
              </a:buClr>
              <a:buSzPts val="900"/>
              <a:buFontTx/>
              <a:buNone/>
              <a:defRPr/>
            </a:pP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yêu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cầu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cấp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cho</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rằng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cấp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chính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xác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đầy</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đủ</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thì</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quyền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yêu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cầu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cơ</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quan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đơn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vị</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đã</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cấp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cấp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lại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chính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xác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cấp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bổ</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sung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thiếu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x-none"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600"/>
              </a:spcAft>
              <a:buClr>
                <a:srgbClr val="000000"/>
              </a:buClr>
              <a:buSzPts val="900"/>
              <a:buFontTx/>
              <a:buNone/>
              <a:defRPr/>
            </a:pP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3.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Chậm</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nhất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10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kể</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từ</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nhận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yêu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cầu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cơ</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quan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đơn</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vị</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đã</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cấp</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trách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nhiệm</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xác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định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tính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chính</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xác</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đầy</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đủ</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trả</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lời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cho</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yêu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cầu</a:t>
            </a:r>
            <a:r>
              <a:rPr kumimoji="0" lang="en-US" sz="24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x-none" sz="2400" b="0" i="0" u="none" strike="noStrike" kern="1200" cap="none" spc="0" normalizeH="0" baseline="0" noProof="0" dirty="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spTree>
  </p:cSld>
  <p:clrMapOvr>
    <a:masterClrMapping/>
  </p:clrMapOvr>
  <p:transition spd="med">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823"/>
            <a:ext cx="12192000" cy="6861646"/>
          </a:xfrm>
          <a:custGeom>
            <a:avLst/>
            <a:gdLst/>
            <a:ahLst/>
            <a:cxnLst/>
            <a:rect l="l" t="t" r="r" b="b"/>
            <a:pathLst>
              <a:path w="15925800" h="8963025">
                <a:moveTo>
                  <a:pt x="0" y="0"/>
                </a:moveTo>
                <a:lnTo>
                  <a:pt x="15925800" y="0"/>
                </a:lnTo>
                <a:lnTo>
                  <a:pt x="15925800" y="8963025"/>
                </a:lnTo>
                <a:lnTo>
                  <a:pt x="0" y="8963025"/>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3" name="Freeform 3"/>
          <p:cNvSpPr/>
          <p:nvPr/>
        </p:nvSpPr>
        <p:spPr>
          <a:xfrm>
            <a:off x="0" y="1824"/>
            <a:ext cx="4506373" cy="2865703"/>
          </a:xfrm>
          <a:custGeom>
            <a:avLst/>
            <a:gdLst/>
            <a:ahLst/>
            <a:cxnLst/>
            <a:rect l="l" t="t" r="r" b="b"/>
            <a:pathLst>
              <a:path w="5886450" h="3743325">
                <a:moveTo>
                  <a:pt x="0" y="0"/>
                </a:moveTo>
                <a:lnTo>
                  <a:pt x="5886450" y="0"/>
                </a:lnTo>
                <a:lnTo>
                  <a:pt x="5886450" y="3743325"/>
                </a:lnTo>
                <a:lnTo>
                  <a:pt x="0" y="374332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4" name="Freeform 4"/>
          <p:cNvSpPr/>
          <p:nvPr/>
        </p:nvSpPr>
        <p:spPr>
          <a:xfrm>
            <a:off x="7685627" y="1823"/>
            <a:ext cx="4506373" cy="2005263"/>
          </a:xfrm>
          <a:custGeom>
            <a:avLst/>
            <a:gdLst/>
            <a:ahLst/>
            <a:cxnLst/>
            <a:rect l="l" t="t" r="r" b="b"/>
            <a:pathLst>
              <a:path w="5886450" h="2619375">
                <a:moveTo>
                  <a:pt x="0" y="0"/>
                </a:moveTo>
                <a:lnTo>
                  <a:pt x="5886450" y="0"/>
                </a:lnTo>
                <a:lnTo>
                  <a:pt x="5886450" y="2619375"/>
                </a:lnTo>
                <a:lnTo>
                  <a:pt x="0" y="2619375"/>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5" name="Freeform 5"/>
          <p:cNvSpPr/>
          <p:nvPr/>
        </p:nvSpPr>
        <p:spPr>
          <a:xfrm>
            <a:off x="0" y="3713383"/>
            <a:ext cx="4068861" cy="2727158"/>
          </a:xfrm>
          <a:custGeom>
            <a:avLst/>
            <a:gdLst/>
            <a:ahLst/>
            <a:cxnLst/>
            <a:rect l="l" t="t" r="r" b="b"/>
            <a:pathLst>
              <a:path w="5314950" h="3562350">
                <a:moveTo>
                  <a:pt x="0" y="0"/>
                </a:moveTo>
                <a:lnTo>
                  <a:pt x="5314950" y="0"/>
                </a:lnTo>
                <a:lnTo>
                  <a:pt x="5314950" y="3562350"/>
                </a:lnTo>
                <a:lnTo>
                  <a:pt x="0" y="3562350"/>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6" name="Freeform 6"/>
          <p:cNvSpPr/>
          <p:nvPr/>
        </p:nvSpPr>
        <p:spPr>
          <a:xfrm>
            <a:off x="2756326" y="4573823"/>
            <a:ext cx="5374105" cy="1152115"/>
          </a:xfrm>
          <a:custGeom>
            <a:avLst/>
            <a:gdLst/>
            <a:ahLst/>
            <a:cxnLst/>
            <a:rect l="l" t="t" r="r" b="b"/>
            <a:pathLst>
              <a:path w="7019925" h="1504950">
                <a:moveTo>
                  <a:pt x="0" y="0"/>
                </a:moveTo>
                <a:lnTo>
                  <a:pt x="7019925" y="0"/>
                </a:lnTo>
                <a:lnTo>
                  <a:pt x="7019925" y="1504950"/>
                </a:lnTo>
                <a:lnTo>
                  <a:pt x="0" y="1504950"/>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7" name="Freeform 7"/>
          <p:cNvSpPr/>
          <p:nvPr/>
        </p:nvSpPr>
        <p:spPr>
          <a:xfrm>
            <a:off x="6380383" y="4573823"/>
            <a:ext cx="5235560" cy="721895"/>
          </a:xfrm>
          <a:custGeom>
            <a:avLst/>
            <a:gdLst/>
            <a:ahLst/>
            <a:cxnLst/>
            <a:rect l="l" t="t" r="r" b="b"/>
            <a:pathLst>
              <a:path w="6838950" h="942975">
                <a:moveTo>
                  <a:pt x="0" y="0"/>
                </a:moveTo>
                <a:lnTo>
                  <a:pt x="6838950" y="0"/>
                </a:lnTo>
                <a:lnTo>
                  <a:pt x="6838950" y="942975"/>
                </a:lnTo>
                <a:lnTo>
                  <a:pt x="0" y="942975"/>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8" name="Freeform 8"/>
          <p:cNvSpPr/>
          <p:nvPr/>
        </p:nvSpPr>
        <p:spPr>
          <a:xfrm>
            <a:off x="7977302" y="4143603"/>
            <a:ext cx="3201129" cy="1582335"/>
          </a:xfrm>
          <a:custGeom>
            <a:avLst/>
            <a:gdLst/>
            <a:ahLst/>
            <a:cxnLst/>
            <a:rect l="l" t="t" r="r" b="b"/>
            <a:pathLst>
              <a:path w="4181475" h="2066925">
                <a:moveTo>
                  <a:pt x="0" y="0"/>
                </a:moveTo>
                <a:lnTo>
                  <a:pt x="4181475" y="0"/>
                </a:lnTo>
                <a:lnTo>
                  <a:pt x="4181475" y="2066925"/>
                </a:lnTo>
                <a:lnTo>
                  <a:pt x="0" y="2066925"/>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9" name="Freeform 9"/>
          <p:cNvSpPr/>
          <p:nvPr/>
        </p:nvSpPr>
        <p:spPr>
          <a:xfrm>
            <a:off x="9574220" y="3713383"/>
            <a:ext cx="2479234" cy="583349"/>
          </a:xfrm>
          <a:custGeom>
            <a:avLst/>
            <a:gdLst/>
            <a:ahLst/>
            <a:cxnLst/>
            <a:rect l="l" t="t" r="r" b="b"/>
            <a:pathLst>
              <a:path w="3238500" h="762000">
                <a:moveTo>
                  <a:pt x="0" y="0"/>
                </a:moveTo>
                <a:lnTo>
                  <a:pt x="3238500" y="0"/>
                </a:lnTo>
                <a:lnTo>
                  <a:pt x="3238500" y="762000"/>
                </a:lnTo>
                <a:lnTo>
                  <a:pt x="0" y="762000"/>
                </a:lnTo>
                <a:lnTo>
                  <a:pt x="0" y="0"/>
                </a:lnTo>
                <a:close/>
              </a:path>
            </a:pathLst>
          </a:custGeom>
          <a:blipFill>
            <a:blip r:embed="rId9"/>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10" name="Freeform 10"/>
          <p:cNvSpPr/>
          <p:nvPr/>
        </p:nvSpPr>
        <p:spPr>
          <a:xfrm>
            <a:off x="10303407" y="4427986"/>
            <a:ext cx="1888593" cy="2012555"/>
          </a:xfrm>
          <a:custGeom>
            <a:avLst/>
            <a:gdLst/>
            <a:ahLst/>
            <a:cxnLst/>
            <a:rect l="l" t="t" r="r" b="b"/>
            <a:pathLst>
              <a:path w="2466975" h="2628900">
                <a:moveTo>
                  <a:pt x="0" y="0"/>
                </a:moveTo>
                <a:lnTo>
                  <a:pt x="2466975" y="0"/>
                </a:lnTo>
                <a:lnTo>
                  <a:pt x="2466975" y="2628900"/>
                </a:lnTo>
                <a:lnTo>
                  <a:pt x="0" y="2628900"/>
                </a:lnTo>
                <a:lnTo>
                  <a:pt x="0" y="0"/>
                </a:lnTo>
                <a:close/>
              </a:path>
            </a:pathLst>
          </a:custGeom>
          <a:blipFill>
            <a:blip r:embed="rId10"/>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11" name="Freeform 11"/>
          <p:cNvSpPr/>
          <p:nvPr/>
        </p:nvSpPr>
        <p:spPr>
          <a:xfrm>
            <a:off x="0" y="6003029"/>
            <a:ext cx="12192000" cy="860440"/>
          </a:xfrm>
          <a:custGeom>
            <a:avLst/>
            <a:gdLst/>
            <a:ahLst/>
            <a:cxnLst/>
            <a:rect l="l" t="t" r="r" b="b"/>
            <a:pathLst>
              <a:path w="15925800" h="1123950">
                <a:moveTo>
                  <a:pt x="0" y="0"/>
                </a:moveTo>
                <a:lnTo>
                  <a:pt x="15925800" y="0"/>
                </a:lnTo>
                <a:lnTo>
                  <a:pt x="15925800" y="1123950"/>
                </a:lnTo>
                <a:lnTo>
                  <a:pt x="0" y="1123950"/>
                </a:lnTo>
                <a:lnTo>
                  <a:pt x="0" y="0"/>
                </a:lnTo>
                <a:close/>
              </a:path>
            </a:pathLst>
          </a:custGeom>
          <a:blipFill>
            <a:blip r:embed="rId11"/>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13" name="Freeform 13"/>
          <p:cNvSpPr/>
          <p:nvPr/>
        </p:nvSpPr>
        <p:spPr>
          <a:xfrm>
            <a:off x="3048000" y="1439840"/>
            <a:ext cx="6715432" cy="721895"/>
          </a:xfrm>
          <a:custGeom>
            <a:avLst/>
            <a:gdLst/>
            <a:ahLst/>
            <a:cxnLst/>
            <a:rect l="l" t="t" r="r" b="b"/>
            <a:pathLst>
              <a:path w="8343900" h="942975">
                <a:moveTo>
                  <a:pt x="0" y="0"/>
                </a:moveTo>
                <a:lnTo>
                  <a:pt x="8343900" y="0"/>
                </a:lnTo>
                <a:lnTo>
                  <a:pt x="8343900" y="942975"/>
                </a:lnTo>
                <a:lnTo>
                  <a:pt x="0" y="942975"/>
                </a:lnTo>
                <a:lnTo>
                  <a:pt x="0" y="0"/>
                </a:lnTo>
                <a:close/>
              </a:path>
            </a:pathLst>
          </a:custGeom>
          <a:blipFill>
            <a:blip r:embed="rId1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14" name="TextBox 14"/>
          <p:cNvSpPr txBox="1"/>
          <p:nvPr/>
        </p:nvSpPr>
        <p:spPr>
          <a:xfrm>
            <a:off x="3486912" y="1570214"/>
            <a:ext cx="5893062" cy="448841"/>
          </a:xfrm>
          <a:prstGeom prst="rect">
            <a:avLst/>
          </a:prstGeom>
        </p:spPr>
        <p:txBody>
          <a:bodyPr wrap="square" lIns="0" tIns="0" rIns="0" bIns="0" rtlCol="0" anchor="t">
            <a:spAutoFit/>
          </a:bodyPr>
          <a:lstStyle/>
          <a:p>
            <a:pPr marL="0" marR="0" lvl="0" indent="0" algn="ctr" defTabSz="914400" rtl="0" eaLnBrk="1" fontAlgn="auto" latinLnBrk="0" hangingPunct="1">
              <a:lnSpc>
                <a:spcPts val="3495"/>
              </a:lnSpc>
              <a:spcBef>
                <a:spcPts val="0"/>
              </a:spcBef>
              <a:spcAft>
                <a:spcPts val="0"/>
              </a:spcAft>
              <a:buClrTx/>
              <a:buSzTx/>
              <a:buFontTx/>
              <a:buNone/>
              <a:defRPr/>
            </a:pPr>
            <a:r>
              <a:rPr kumimoji="0" lang="en-US" sz="2495" b="1" i="0" u="none" strike="noStrike" kern="1200" cap="none" spc="-50" normalizeH="0" baseline="0" noProof="0" dirty="0">
                <a:ln>
                  <a:noFill/>
                </a:ln>
                <a:solidFill>
                  <a:srgbClr val="C80000"/>
                </a:solidFill>
                <a:effectLst/>
                <a:uLnTx/>
                <a:uFillTx/>
                <a:latin typeface="Roboto Bold"/>
                <a:ea typeface="Roboto Bold"/>
                <a:cs typeface="Roboto Bold"/>
                <a:sym typeface="Roboto Bold"/>
              </a:rPr>
              <a:t>HỘI LUẬT GIA THÀNH PHỐ HẢI PHÒNG</a:t>
            </a:r>
          </a:p>
        </p:txBody>
      </p:sp>
      <p:sp>
        <p:nvSpPr>
          <p:cNvPr id="22" name="Freeform 6"/>
          <p:cNvSpPr/>
          <p:nvPr/>
        </p:nvSpPr>
        <p:spPr>
          <a:xfrm>
            <a:off x="5164760" y="-149172"/>
            <a:ext cx="1868894" cy="1845785"/>
          </a:xfrm>
          <a:custGeom>
            <a:avLst/>
            <a:gdLst/>
            <a:ahLst/>
            <a:cxnLst/>
            <a:rect l="l" t="t" r="r" b="b"/>
            <a:pathLst>
              <a:path w="2438026" h="2438026">
                <a:moveTo>
                  <a:pt x="0" y="0"/>
                </a:moveTo>
                <a:lnTo>
                  <a:pt x="2438026" y="0"/>
                </a:lnTo>
                <a:lnTo>
                  <a:pt x="2438026" y="2438026"/>
                </a:lnTo>
                <a:lnTo>
                  <a:pt x="0" y="2438026"/>
                </a:lnTo>
                <a:lnTo>
                  <a:pt x="0" y="0"/>
                </a:lnTo>
                <a:close/>
              </a:path>
            </a:pathLst>
          </a:custGeom>
          <a:blipFill>
            <a:blip r:embed="rId1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dirty="0">
              <a:ln>
                <a:noFill/>
              </a:ln>
              <a:solidFill>
                <a:prstClr val="black"/>
              </a:solidFill>
              <a:effectLst/>
              <a:uLnTx/>
              <a:uFillTx/>
              <a:latin typeface="Aptos"/>
              <a:ea typeface="+mn-ea"/>
              <a:cs typeface="+mn-cs"/>
            </a:endParaRPr>
          </a:p>
        </p:txBody>
      </p:sp>
      <p:grpSp>
        <p:nvGrpSpPr>
          <p:cNvPr id="35" name="Group 34"/>
          <p:cNvGrpSpPr/>
          <p:nvPr/>
        </p:nvGrpSpPr>
        <p:grpSpPr>
          <a:xfrm>
            <a:off x="642094" y="2007085"/>
            <a:ext cx="10787906" cy="3498365"/>
            <a:chOff x="1013569" y="2007085"/>
            <a:chExt cx="10787906" cy="3498365"/>
          </a:xfrm>
        </p:grpSpPr>
        <p:sp>
          <p:nvSpPr>
            <p:cNvPr id="34" name="Freeform 10"/>
            <p:cNvSpPr/>
            <p:nvPr/>
          </p:nvSpPr>
          <p:spPr>
            <a:xfrm>
              <a:off x="1013569" y="2007085"/>
              <a:ext cx="10787906" cy="3498365"/>
            </a:xfrm>
            <a:custGeom>
              <a:avLst/>
              <a:gdLst/>
              <a:ahLst/>
              <a:cxnLst/>
              <a:rect l="l" t="t" r="r" b="b"/>
              <a:pathLst>
                <a:path w="6648450" h="3219450">
                  <a:moveTo>
                    <a:pt x="0" y="0"/>
                  </a:moveTo>
                  <a:lnTo>
                    <a:pt x="6648450" y="0"/>
                  </a:lnTo>
                  <a:lnTo>
                    <a:pt x="6648450" y="3219450"/>
                  </a:lnTo>
                  <a:lnTo>
                    <a:pt x="0" y="3219450"/>
                  </a:lnTo>
                  <a:lnTo>
                    <a:pt x="0" y="0"/>
                  </a:lnTo>
                  <a:close/>
                </a:path>
              </a:pathLst>
            </a:custGeom>
            <a:blipFill>
              <a:blip r:embed="rId1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5" name="TextBox 15"/>
            <p:cNvSpPr txBox="1"/>
            <p:nvPr/>
          </p:nvSpPr>
          <p:spPr>
            <a:xfrm>
              <a:off x="1013569" y="2746344"/>
              <a:ext cx="4363772" cy="1769715"/>
            </a:xfrm>
            <a:prstGeom prst="rect">
              <a:avLst/>
            </a:prstGeom>
          </p:spPr>
          <p:txBody>
            <a:bodyPr wrap="square" lIns="0" tIns="0" rIns="0" bIns="0" rtlCol="0" anchor="t">
              <a:spAutoFit/>
            </a:bodyPr>
            <a:lstStyle/>
            <a:p>
              <a:pPr marL="0" marR="0" lvl="0" indent="0" algn="ctr" defTabSz="914400" rtl="0" eaLnBrk="1" fontAlgn="auto" latinLnBrk="0" hangingPunct="1">
                <a:lnSpc>
                  <a:spcPts val="6910"/>
                </a:lnSpc>
                <a:spcBef>
                  <a:spcPts val="0"/>
                </a:spcBef>
                <a:spcAft>
                  <a:spcPts val="0"/>
                </a:spcAft>
                <a:buClrTx/>
                <a:buSzTx/>
                <a:buFontTx/>
                <a:buNone/>
                <a:defRPr/>
              </a:pPr>
              <a:r>
                <a:rPr kumimoji="0" lang="vi-VN" sz="6000" b="1" i="0" u="none" strike="noStrike" kern="1200" cap="none" spc="-98" normalizeH="0" baseline="0" noProof="0" dirty="0">
                  <a:ln>
                    <a:noFill/>
                  </a:ln>
                  <a:solidFill>
                    <a:srgbClr val="00B0F0"/>
                  </a:solidFill>
                  <a:effectLst/>
                  <a:uLnTx/>
                  <a:uFillTx/>
                  <a:latin typeface="Roboto Bold"/>
                  <a:ea typeface="Roboto Bold"/>
                  <a:cs typeface="Arial" panose="020B0604020202020204" pitchFamily="34" charset="0"/>
                  <a:sym typeface="Roboto Bold"/>
                </a:rPr>
                <a:t>Trân trọng cảm ơn</a:t>
              </a:r>
              <a:r>
                <a:rPr kumimoji="0" lang="vi-VN" sz="5400" b="1" i="0" u="none" strike="noStrike" kern="1200" cap="none" spc="-98" normalizeH="0" baseline="0" noProof="0" dirty="0">
                  <a:ln>
                    <a:noFill/>
                  </a:ln>
                  <a:solidFill>
                    <a:srgbClr val="00B0F0"/>
                  </a:solidFill>
                  <a:effectLst/>
                  <a:uLnTx/>
                  <a:uFillTx/>
                  <a:latin typeface="Roboto Bold"/>
                  <a:ea typeface="Roboto Bold"/>
                  <a:cs typeface="Arial" panose="020B0604020202020204" pitchFamily="34" charset="0"/>
                  <a:sym typeface="Roboto Bold"/>
                </a:rPr>
                <a:t>! </a:t>
              </a:r>
            </a:p>
          </p:txBody>
        </p:sp>
        <p:grpSp>
          <p:nvGrpSpPr>
            <p:cNvPr id="31" name="Group 30"/>
            <p:cNvGrpSpPr/>
            <p:nvPr/>
          </p:nvGrpSpPr>
          <p:grpSpPr>
            <a:xfrm>
              <a:off x="5814853" y="2812286"/>
              <a:ext cx="5664419" cy="1731840"/>
              <a:chOff x="5994305" y="3249660"/>
              <a:chExt cx="5664419" cy="1731840"/>
            </a:xfrm>
          </p:grpSpPr>
          <p:sp>
            <p:nvSpPr>
              <p:cNvPr id="27" name="TextBox 26"/>
              <p:cNvSpPr txBox="1"/>
              <p:nvPr/>
            </p:nvSpPr>
            <p:spPr>
              <a:xfrm>
                <a:off x="5994305" y="3249660"/>
                <a:ext cx="5615819"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Địa</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chỉ</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 104 Nguyễn Đức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Cảnh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 Lê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Chân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 Hải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Phòng</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ĐT: 0225.3823272</a:t>
                </a:r>
              </a:p>
              <a:p>
                <a:pPr marL="0" marR="0" lvl="0" indent="0" algn="l" defTabSz="914400" rtl="0" eaLnBrk="1" fontAlgn="auto" latinLnBrk="0" hangingPunct="1">
                  <a:lnSpc>
                    <a:spcPct val="100000"/>
                  </a:lnSpc>
                  <a:spcBef>
                    <a:spcPts val="0"/>
                  </a:spcBef>
                  <a:spcAft>
                    <a:spcPts val="0"/>
                  </a:spcAft>
                  <a:buClrTx/>
                  <a:buSzTx/>
                  <a:buFontTx/>
                  <a:buNone/>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
                </a:r>
                <a:b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b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Email: hlg.haiphong@gmail.com</a:t>
                </a:r>
              </a:p>
            </p:txBody>
          </p:sp>
          <p:cxnSp>
            <p:nvCxnSpPr>
              <p:cNvPr id="28" name="Straight Connector 27"/>
              <p:cNvCxnSpPr/>
              <p:nvPr/>
            </p:nvCxnSpPr>
            <p:spPr>
              <a:xfrm>
                <a:off x="6123371" y="4981500"/>
                <a:ext cx="5535353"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29" name="Straight Connector 28"/>
              <p:cNvCxnSpPr/>
              <p:nvPr/>
            </p:nvCxnSpPr>
            <p:spPr>
              <a:xfrm>
                <a:off x="6123371" y="4360645"/>
                <a:ext cx="5535353"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30" name="Straight Connector 29"/>
              <p:cNvCxnSpPr/>
              <p:nvPr/>
            </p:nvCxnSpPr>
            <p:spPr>
              <a:xfrm>
                <a:off x="6123371" y="3810086"/>
                <a:ext cx="5535353" cy="0"/>
              </a:xfrm>
              <a:prstGeom prst="line">
                <a:avLst/>
              </a:prstGeom>
              <a:ln w="28575"/>
            </p:spPr>
            <p:style>
              <a:lnRef idx="1">
                <a:schemeClr val="dk1"/>
              </a:lnRef>
              <a:fillRef idx="0">
                <a:schemeClr val="dk1"/>
              </a:fillRef>
              <a:effectRef idx="0">
                <a:schemeClr val="dk1"/>
              </a:effectRef>
              <a:fontRef idx="minor">
                <a:schemeClr val="tx1"/>
              </a:fontRef>
            </p:style>
          </p:cxnSp>
        </p:grpSp>
      </p:gr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2"/>
          <p:cNvSpPr/>
          <p:nvPr/>
        </p:nvSpPr>
        <p:spPr>
          <a:xfrm>
            <a:off x="0" y="1823"/>
            <a:ext cx="12192000" cy="1012215"/>
          </a:xfrm>
          <a:custGeom>
            <a:avLst/>
            <a:gdLst/>
            <a:ahLst/>
            <a:cxnLst/>
            <a:rect l="l" t="t" r="r" b="b"/>
            <a:pathLst>
              <a:path w="15925800" h="8963025">
                <a:moveTo>
                  <a:pt x="0" y="0"/>
                </a:moveTo>
                <a:lnTo>
                  <a:pt x="15925800" y="0"/>
                </a:lnTo>
                <a:lnTo>
                  <a:pt x="15925800" y="8963025"/>
                </a:lnTo>
                <a:lnTo>
                  <a:pt x="0" y="8963025"/>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0" name="Freeform 3"/>
          <p:cNvSpPr/>
          <p:nvPr/>
        </p:nvSpPr>
        <p:spPr>
          <a:xfrm>
            <a:off x="-20550" y="-9762"/>
            <a:ext cx="2192249" cy="911635"/>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1" name="Freeform 4"/>
          <p:cNvSpPr/>
          <p:nvPr/>
        </p:nvSpPr>
        <p:spPr>
          <a:xfrm flipV="1">
            <a:off x="10325099" y="-55480"/>
            <a:ext cx="1887449" cy="45719"/>
          </a:xfrm>
          <a:custGeom>
            <a:avLst/>
            <a:gdLst/>
            <a:ahLst/>
            <a:cxnLst/>
            <a:rect l="l" t="t" r="r" b="b"/>
            <a:pathLst>
              <a:path w="7591425" h="942975">
                <a:moveTo>
                  <a:pt x="0" y="0"/>
                </a:moveTo>
                <a:lnTo>
                  <a:pt x="7591425" y="0"/>
                </a:lnTo>
                <a:lnTo>
                  <a:pt x="7591425" y="942975"/>
                </a:lnTo>
                <a:lnTo>
                  <a:pt x="0" y="942975"/>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2" name="Freeform 7"/>
          <p:cNvSpPr/>
          <p:nvPr/>
        </p:nvSpPr>
        <p:spPr>
          <a:xfrm>
            <a:off x="8029574" y="6057900"/>
            <a:ext cx="4162425" cy="832869"/>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3" name="Freeform 25"/>
          <p:cNvSpPr/>
          <p:nvPr/>
        </p:nvSpPr>
        <p:spPr>
          <a:xfrm>
            <a:off x="0" y="6571794"/>
            <a:ext cx="1312536" cy="291675"/>
          </a:xfrm>
          <a:custGeom>
            <a:avLst/>
            <a:gdLst/>
            <a:ahLst/>
            <a:cxnLst/>
            <a:rect l="l" t="t" r="r" b="b"/>
            <a:pathLst>
              <a:path w="1714500" h="381000">
                <a:moveTo>
                  <a:pt x="0" y="0"/>
                </a:moveTo>
                <a:lnTo>
                  <a:pt x="1714500" y="0"/>
                </a:lnTo>
                <a:lnTo>
                  <a:pt x="1714500" y="381000"/>
                </a:lnTo>
                <a:lnTo>
                  <a:pt x="0" y="381000"/>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3" name="TextBox 2"/>
          <p:cNvSpPr txBox="1"/>
          <p:nvPr/>
        </p:nvSpPr>
        <p:spPr>
          <a:xfrm>
            <a:off x="3154113" y="174793"/>
            <a:ext cx="6096000"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200" b="1" i="0" u="none" strike="noStrike" kern="1200" cap="none" spc="0" normalizeH="0" baseline="0" noProof="1">
                <a:ln>
                  <a:noFill/>
                </a:ln>
                <a:solidFill>
                  <a:srgbClr val="00B0F0"/>
                </a:solidFill>
                <a:effectLst/>
                <a:uLnTx/>
                <a:uFillTx/>
                <a:latin typeface="Arial" panose="020B0604020202020204" pitchFamily="34" charset="0"/>
                <a:ea typeface="SimSun" panose="02010600030101010101" pitchFamily="2" charset="-122"/>
                <a:cs typeface="Arial" panose="020B0604020202020204" pitchFamily="34" charset="0"/>
              </a:rPr>
              <a:t>NỘI DUNG CỤ THỂ</a:t>
            </a:r>
            <a:endParaRPr kumimoji="0" lang="en-US" sz="4200" b="0" i="0" u="none" strike="noStrike" kern="1200" cap="none" spc="0" normalizeH="0" baseline="0" noProof="1">
              <a:ln>
                <a:noFill/>
              </a:ln>
              <a:solidFill>
                <a:srgbClr val="00B0F0"/>
              </a:solidFill>
              <a:effectLst/>
              <a:uLnTx/>
              <a:uFillTx/>
              <a:latin typeface="Arial" panose="020B0604020202020204" pitchFamily="34" charset="0"/>
              <a:ea typeface="SimSun" panose="02010600030101010101" pitchFamily="2" charset="-122"/>
              <a:cs typeface="Arial" panose="020B0604020202020204" pitchFamily="34" charset="0"/>
            </a:endParaRPr>
          </a:p>
        </p:txBody>
      </p:sp>
      <p:sp>
        <p:nvSpPr>
          <p:cNvPr id="5" name="TextBox 4"/>
          <p:cNvSpPr txBox="1"/>
          <p:nvPr/>
        </p:nvSpPr>
        <p:spPr>
          <a:xfrm>
            <a:off x="656267" y="1147149"/>
            <a:ext cx="8344857" cy="523220"/>
          </a:xfrm>
          <a:prstGeom prst="rect">
            <a:avLst/>
          </a:prstGeom>
          <a:no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mj-lt"/>
              <a:buAutoNum type="arabicPeriod"/>
              <a:defRPr/>
            </a:pPr>
            <a:r>
              <a:rPr kumimoji="0" lang="en-US" sz="2800" b="1" i="0" u="none" strike="noStrike" kern="1200" cap="none" spc="0" normalizeH="0" baseline="0" noProof="1">
                <a:ln>
                  <a:noFill/>
                </a:ln>
                <a:solidFill>
                  <a:srgbClr val="FF0000"/>
                </a:solidFill>
                <a:effectLst/>
                <a:uLnTx/>
                <a:uFillTx/>
                <a:latin typeface="Times New Roman" panose="02020603050405020304" pitchFamily="18" charset="0"/>
                <a:ea typeface="SimSun" panose="02010600030101010101" pitchFamily="2" charset="-122"/>
                <a:cs typeface="+mn-cs"/>
              </a:rPr>
              <a:t>Một số vấn đề chung về quyền tiếp cận thông tin</a:t>
            </a:r>
            <a:endParaRPr kumimoji="0" lang="en-US" sz="2800" b="1" i="0" u="none" strike="noStrike" kern="1200" cap="none" spc="0" normalizeH="0" baseline="0" noProof="1">
              <a:ln>
                <a:noFill/>
              </a:ln>
              <a:solidFill>
                <a:srgbClr val="FF0000"/>
              </a:solidFill>
              <a:effectLst/>
              <a:uLnTx/>
              <a:uFillTx/>
              <a:latin typeface="SimSun" panose="02010600030101010101" pitchFamily="2" charset="-122"/>
              <a:ea typeface="SimSun" panose="02010600030101010101" pitchFamily="2" charset="-122"/>
              <a:cs typeface="+mn-cs"/>
            </a:endParaRPr>
          </a:p>
        </p:txBody>
      </p:sp>
      <p:sp>
        <p:nvSpPr>
          <p:cNvPr id="7" name="TextBox 6"/>
          <p:cNvSpPr txBox="1"/>
          <p:nvPr/>
        </p:nvSpPr>
        <p:spPr>
          <a:xfrm>
            <a:off x="710202" y="2152597"/>
            <a:ext cx="7025418" cy="415498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600"/>
              </a:spcAft>
              <a:buClrTx/>
              <a:buSzTx/>
              <a:buFontTx/>
              <a:buNone/>
              <a:defRPr/>
            </a:pPr>
            <a:r>
              <a:rPr kumimoji="0" lang="en-US" sz="2500" b="1" i="0" u="none" strike="noStrike" kern="1200" cap="none" spc="0" normalizeH="0" baseline="0" noProof="1">
                <a:ln>
                  <a:noFill/>
                </a:ln>
                <a:solidFill>
                  <a:prstClr val="black"/>
                </a:solidFill>
                <a:effectLst/>
                <a:uLnTx/>
                <a:uFillTx/>
                <a:latin typeface="Times New Roman" panose="02020603050405020304" pitchFamily="18" charset="0"/>
                <a:ea typeface="Segoe UI" panose="020B0502040204020203" pitchFamily="34" charset="0"/>
                <a:cs typeface="Times New Roman" panose="02020603050405020304" pitchFamily="18" charset="0"/>
              </a:rPr>
              <a:t>(3) </a:t>
            </a:r>
            <a:r>
              <a:rPr kumimoji="0" lang="en-US" sz="2500" b="1" i="0" u="none" strike="noStrike" kern="1200" cap="none" spc="0" normalizeH="0" baseline="0" noProof="1">
                <a:ln>
                  <a:noFill/>
                </a:ln>
                <a:solidFill>
                  <a:srgbClr val="0070C0"/>
                </a:solidFill>
                <a:effectLst/>
                <a:uLnTx/>
                <a:uFillTx/>
                <a:latin typeface="Times New Roman" panose="02020603050405020304" pitchFamily="18" charset="0"/>
                <a:ea typeface="Segoe UI" panose="020B0502040204020203" pitchFamily="34" charset="0"/>
                <a:cs typeface="Times New Roman" panose="02020603050405020304" pitchFamily="18" charset="0"/>
              </a:rPr>
              <a:t>Ở nước ta:</a:t>
            </a:r>
            <a:endParaRPr kumimoji="0" lang="en-US" sz="2500" b="1"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a:p>
            <a:pPr marL="90170" marR="0" lvl="0" indent="0" algn="just" defTabSz="914400" rtl="0" eaLnBrk="1" fontAlgn="auto" latinLnBrk="0" hangingPunct="1">
              <a:lnSpc>
                <a:spcPct val="100000"/>
              </a:lnSpc>
              <a:spcBef>
                <a:spcPts val="0"/>
              </a:spcBef>
              <a:spcAft>
                <a:spcPts val="0"/>
              </a:spcAft>
              <a:buClrTx/>
              <a:buSzTx/>
              <a:buFontTx/>
              <a:buNone/>
              <a:defRPr/>
            </a:pP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egoe UI" panose="020B0502040204020203" pitchFamily="34" charset="0"/>
                <a:cs typeface="Times New Roman" panose="02020603050405020304" pitchFamily="18" charset="0"/>
              </a:rPr>
              <a:t>+ Hiến pháp năm 1992 lần đầu tiên xác định quyền được thông tin là quyền cơ bản của công dân. </a:t>
            </a:r>
            <a:endPar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a:p>
            <a:pPr marL="90170" marR="0" lvl="0" indent="0" algn="just" defTabSz="914400" rtl="0" eaLnBrk="1" fontAlgn="auto" latinLnBrk="0" hangingPunct="1">
              <a:lnSpc>
                <a:spcPct val="100000"/>
              </a:lnSpc>
              <a:spcBef>
                <a:spcPts val="0"/>
              </a:spcBef>
              <a:spcAft>
                <a:spcPts val="0"/>
              </a:spcAft>
              <a:buClrTx/>
              <a:buSzTx/>
              <a:buFontTx/>
              <a:buNone/>
              <a:defRPr/>
            </a:pP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Hiến pháp 2013 </a:t>
            </a:r>
            <a:r>
              <a:rPr kumimoji="0" lang="en-US" sz="2500" b="0" i="0" u="none" strike="noStrike" kern="1200" cap="none" spc="0" normalizeH="0" baseline="0" noProof="1" smtClean="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(sửa </a:t>
            </a: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MS Gothic" panose="020B0609070205080204" pitchFamily="49" charset="-128"/>
                <a:cs typeface="Times New Roman" panose="02020603050405020304" pitchFamily="18" charset="0"/>
              </a:rPr>
              <a:t>đ</a:t>
            </a: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ổi </a:t>
            </a:r>
            <a:r>
              <a:rPr lang="vi-VN" sz="2500" noProof="1" smtClean="0">
                <a:solidFill>
                  <a:srgbClr val="0070C0"/>
                </a:solidFill>
                <a:latin typeface="Times New Roman" panose="02020603050405020304" pitchFamily="18" charset="0"/>
                <a:ea typeface="SimSun" panose="02010600030101010101" pitchFamily="2" charset="-122"/>
                <a:cs typeface="Times New Roman" panose="02020603050405020304" pitchFamily="18" charset="0"/>
              </a:rPr>
              <a:t>năm </a:t>
            </a:r>
            <a:r>
              <a:rPr kumimoji="0" lang="en-US" sz="2500" b="0" i="0" u="none" strike="noStrike" kern="1200" cap="none" spc="0" normalizeH="0" baseline="0" noProof="1" smtClean="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2025), </a:t>
            </a: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công dân có quyền tự do ngôn luận, tự do báo chí, và quyền tiếp cận thông tin. </a:t>
            </a:r>
          </a:p>
          <a:p>
            <a:pPr marL="433070" marR="0" lvl="0" indent="-342900" algn="just" defTabSz="914400" rtl="0" eaLnBrk="1" fontAlgn="auto" latinLnBrk="0" hangingPunct="1">
              <a:lnSpc>
                <a:spcPct val="100000"/>
              </a:lnSpc>
              <a:spcBef>
                <a:spcPts val="0"/>
              </a:spcBef>
              <a:spcAft>
                <a:spcPts val="1200"/>
              </a:spcAft>
              <a:buClrTx/>
              <a:buSzTx/>
              <a:buFont typeface="Symbol" panose="05050102010706020507" pitchFamily="18" charset="2"/>
              <a:buChar char="Þ"/>
              <a:defRPr/>
            </a:pPr>
            <a:r>
              <a:rPr kumimoji="0" lang="en-US" sz="2500" b="0" i="0" u="none" strike="noStrike" kern="1200" cap="none" spc="0" normalizeH="0" baseline="0" noProof="1" smtClean="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Quyền </a:t>
            </a: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này </a:t>
            </a: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MS Gothic" panose="020B0609070205080204" pitchFamily="49" charset="-128"/>
                <a:cs typeface="Times New Roman" panose="02020603050405020304" pitchFamily="18" charset="0"/>
              </a:rPr>
              <a:t>giúp cho </a:t>
            </a:r>
            <a:r>
              <a:rPr kumimoji="0" lang="en-US" sz="2500" b="0" i="0" u="none" strike="noStrike" kern="1200" cap="none" spc="0" normalizeH="0" baseline="0" noProof="1" smtClean="0">
                <a:ln>
                  <a:noFill/>
                </a:ln>
                <a:solidFill>
                  <a:srgbClr val="0070C0"/>
                </a:solidFill>
                <a:effectLst/>
                <a:uLnTx/>
                <a:uFillTx/>
                <a:latin typeface="Times New Roman" panose="02020603050405020304" pitchFamily="18" charset="0"/>
                <a:ea typeface="MS Gothic" panose="020B0609070205080204" pitchFamily="49" charset="-128"/>
                <a:cs typeface="Times New Roman" panose="02020603050405020304" pitchFamily="18" charset="0"/>
              </a:rPr>
              <a:t>NN </a:t>
            </a: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MS Gothic" panose="020B0609070205080204" pitchFamily="49" charset="-128"/>
                <a:cs typeface="Times New Roman" panose="02020603050405020304" pitchFamily="18" charset="0"/>
              </a:rPr>
              <a:t>và người dân:</a:t>
            </a:r>
          </a:p>
          <a:p>
            <a:pPr marL="457200" marR="0" lvl="1" indent="0" algn="just" defTabSz="914400" rtl="0" eaLnBrk="1" fontAlgn="auto" latinLnBrk="0" hangingPunct="1">
              <a:lnSpc>
                <a:spcPct val="100000"/>
              </a:lnSpc>
              <a:spcBef>
                <a:spcPts val="0"/>
              </a:spcBef>
              <a:spcAft>
                <a:spcPts val="0"/>
              </a:spcAft>
              <a:buClrTx/>
              <a:buSzTx/>
              <a:buFontTx/>
              <a:buNone/>
              <a:defRPr/>
            </a:pPr>
            <a:r>
              <a:rPr kumimoji="0" lang="en-US" sz="2500" i="1" strike="noStrike" kern="1200" cap="none" spc="0" normalizeH="0" baseline="0" noProof="1">
                <a:ln>
                  <a:noFill/>
                </a:ln>
                <a:solidFill>
                  <a:srgbClr val="0070C0"/>
                </a:solidFill>
                <a:effectLst/>
                <a:uLnTx/>
                <a:uFillTx/>
                <a:latin typeface="Times New Roman" panose="02020603050405020304" pitchFamily="18" charset="0"/>
                <a:ea typeface="MS Gothic" panose="020B0609070205080204" pitchFamily="49" charset="-128"/>
                <a:cs typeface="Times New Roman" panose="02020603050405020304" pitchFamily="18" charset="0"/>
              </a:rPr>
              <a:t>- </a:t>
            </a:r>
            <a:r>
              <a:rPr kumimoji="0" lang="en-US" sz="2500" i="1"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Minh bạch và kiểm soát quyền lực</a:t>
            </a:r>
          </a:p>
          <a:p>
            <a:pPr marL="457200" marR="0" lvl="1" indent="0" algn="just" defTabSz="914400" rtl="0" eaLnBrk="1" fontAlgn="auto" latinLnBrk="0" hangingPunct="1">
              <a:lnSpc>
                <a:spcPct val="100000"/>
              </a:lnSpc>
              <a:spcBef>
                <a:spcPts val="0"/>
              </a:spcBef>
              <a:spcAft>
                <a:spcPts val="0"/>
              </a:spcAft>
              <a:buClrTx/>
              <a:buSzTx/>
              <a:buFontTx/>
              <a:buNone/>
              <a:defRPr/>
            </a:pPr>
            <a:r>
              <a:rPr kumimoji="0" lang="en-US" sz="2500" i="1"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Thực thi quyền làm chủ</a:t>
            </a:r>
          </a:p>
          <a:p>
            <a:pPr marL="457200" marR="0" lvl="1" indent="0" algn="just" defTabSz="914400" rtl="0" eaLnBrk="1" fontAlgn="auto" latinLnBrk="0" hangingPunct="1">
              <a:lnSpc>
                <a:spcPct val="100000"/>
              </a:lnSpc>
              <a:spcBef>
                <a:spcPts val="0"/>
              </a:spcBef>
              <a:spcAft>
                <a:spcPts val="0"/>
              </a:spcAft>
              <a:buClrTx/>
              <a:buSzTx/>
              <a:buFontTx/>
              <a:buNone/>
              <a:defRPr/>
            </a:pPr>
            <a:r>
              <a:rPr kumimoji="0" lang="en-US" sz="2400" i="1"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Bảo vệ quyền con người</a:t>
            </a:r>
          </a:p>
        </p:txBody>
      </p:sp>
      <p:pic>
        <p:nvPicPr>
          <p:cNvPr id="2" name="Picture 1" descr="(Bìa cứng, khổ lớn) HIẾN PHÁP NƯỚC CỘNG HÒA XÃ HỘI CHỦ NGHĨA VIỆT NAM NĂM  2013 - Sửa đổi, bổ sung năm 2025 – NXB CTQGST - BINHBANBOOK"/>
          <p:cNvPicPr>
            <a:picLocks noChangeAspect="1"/>
          </p:cNvPicPr>
          <p:nvPr/>
        </p:nvPicPr>
        <p:blipFill>
          <a:blip r:embed="rId7"/>
          <a:stretch>
            <a:fillRect/>
          </a:stretch>
        </p:blipFill>
        <p:spPr>
          <a:xfrm>
            <a:off x="8112645" y="2077477"/>
            <a:ext cx="3359726" cy="4396857"/>
          </a:xfrm>
          <a:prstGeom prst="roundRect">
            <a:avLst/>
          </a:prstGeom>
          <a:effectLst>
            <a:outerShdw blurRad="63500" sx="102000" sy="102000" algn="ctr" rotWithShape="0">
              <a:prstClr val="black">
                <a:alpha val="40000"/>
              </a:prstClr>
            </a:outerShdw>
          </a:effectLst>
        </p:spPr>
      </p:pic>
      <p:grpSp>
        <p:nvGrpSpPr>
          <p:cNvPr id="4" name="Group 3"/>
          <p:cNvGrpSpPr/>
          <p:nvPr/>
        </p:nvGrpSpPr>
        <p:grpSpPr>
          <a:xfrm>
            <a:off x="241024" y="913457"/>
            <a:ext cx="9884051" cy="944488"/>
            <a:chOff x="241024" y="919338"/>
            <a:chExt cx="10299168" cy="1006278"/>
          </a:xfrm>
        </p:grpSpPr>
        <p:sp>
          <p:nvSpPr>
            <p:cNvPr id="6" name="Freeform 10"/>
            <p:cNvSpPr/>
            <p:nvPr/>
          </p:nvSpPr>
          <p:spPr>
            <a:xfrm>
              <a:off x="241024" y="919338"/>
              <a:ext cx="10299168" cy="1006278"/>
            </a:xfrm>
            <a:custGeom>
              <a:avLst/>
              <a:gdLst/>
              <a:ahLst/>
              <a:cxnLst/>
              <a:rect l="l" t="t" r="r" b="b"/>
              <a:pathLst>
                <a:path w="12706350" h="1314450">
                  <a:moveTo>
                    <a:pt x="0" y="0"/>
                  </a:moveTo>
                  <a:lnTo>
                    <a:pt x="12706350" y="0"/>
                  </a:lnTo>
                  <a:lnTo>
                    <a:pt x="12706350" y="1314450"/>
                  </a:lnTo>
                  <a:lnTo>
                    <a:pt x="0" y="1314450"/>
                  </a:lnTo>
                  <a:lnTo>
                    <a:pt x="0" y="0"/>
                  </a:lnTo>
                  <a:close/>
                </a:path>
              </a:pathLst>
            </a:custGeom>
            <a:blipFill>
              <a:blip r:embed="rId8"/>
              <a:stretch>
                <a:fillRect/>
              </a:stretch>
            </a:blipFill>
            <a:effectLst>
              <a:outerShdw blurRad="63500" sx="102000" sy="102000" algn="ctr"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8" name="TextBox 11"/>
            <p:cNvSpPr txBox="1"/>
            <p:nvPr/>
          </p:nvSpPr>
          <p:spPr>
            <a:xfrm>
              <a:off x="739730" y="1040356"/>
              <a:ext cx="438911" cy="761028"/>
            </a:xfrm>
            <a:prstGeom prst="rect">
              <a:avLst/>
            </a:prstGeom>
          </p:spPr>
          <p:txBody>
            <a:bodyPr lIns="0" tIns="0" rIns="0" bIns="0" rtlCol="0" anchor="t">
              <a:spAutoFit/>
            </a:bodyPr>
            <a:lstStyle/>
            <a:p>
              <a:pPr marL="0" marR="0" lvl="0" indent="0" algn="ctr" defTabSz="914400" rtl="0" eaLnBrk="1" fontAlgn="auto" latinLnBrk="0" hangingPunct="1">
                <a:lnSpc>
                  <a:spcPts val="6115"/>
                </a:lnSpc>
                <a:spcBef>
                  <a:spcPts val="0"/>
                </a:spcBef>
                <a:spcAft>
                  <a:spcPts val="0"/>
                </a:spcAft>
                <a:buClrTx/>
                <a:buSzTx/>
                <a:buFontTx/>
                <a:buNone/>
                <a:defRPr/>
              </a:pPr>
              <a:r>
                <a:rPr kumimoji="0" lang="en-US" sz="4365" b="1" i="0" u="none" strike="noStrike" kern="1200" cap="none" spc="0" normalizeH="0" baseline="0" noProof="1">
                  <a:ln>
                    <a:noFill/>
                  </a:ln>
                  <a:solidFill>
                    <a:srgbClr val="FFFFFF"/>
                  </a:solidFill>
                  <a:effectLst/>
                  <a:uLnTx/>
                  <a:uFillTx/>
                  <a:latin typeface="Saira Condensed Bold"/>
                  <a:ea typeface="Saira Condensed Bold"/>
                  <a:cs typeface="Saira Condensed Bold"/>
                  <a:sym typeface="Saira Condensed Bold"/>
                </a:rPr>
                <a:t>1</a:t>
              </a:r>
            </a:p>
          </p:txBody>
        </p:sp>
        <p:sp>
          <p:nvSpPr>
            <p:cNvPr id="14" name="Freeform 13"/>
            <p:cNvSpPr/>
            <p:nvPr/>
          </p:nvSpPr>
          <p:spPr>
            <a:xfrm>
              <a:off x="9709251" y="1057884"/>
              <a:ext cx="736478" cy="867732"/>
            </a:xfrm>
            <a:custGeom>
              <a:avLst/>
              <a:gdLst/>
              <a:ahLst/>
              <a:cxnLst/>
              <a:rect l="l" t="t" r="r" b="b"/>
              <a:pathLst>
                <a:path w="962025" h="1133475">
                  <a:moveTo>
                    <a:pt x="0" y="0"/>
                  </a:moveTo>
                  <a:lnTo>
                    <a:pt x="962025" y="0"/>
                  </a:lnTo>
                  <a:lnTo>
                    <a:pt x="962025" y="1133475"/>
                  </a:lnTo>
                  <a:lnTo>
                    <a:pt x="0" y="1133475"/>
                  </a:lnTo>
                  <a:lnTo>
                    <a:pt x="0" y="0"/>
                  </a:lnTo>
                  <a:close/>
                </a:path>
              </a:pathLst>
            </a:custGeom>
            <a:blipFill>
              <a:blip r:embed="rId9"/>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6" name="Freeform 14"/>
            <p:cNvSpPr/>
            <p:nvPr/>
          </p:nvSpPr>
          <p:spPr>
            <a:xfrm>
              <a:off x="9883261" y="1188029"/>
              <a:ext cx="444804" cy="576057"/>
            </a:xfrm>
            <a:custGeom>
              <a:avLst/>
              <a:gdLst/>
              <a:ahLst/>
              <a:cxnLst/>
              <a:rect l="l" t="t" r="r" b="b"/>
              <a:pathLst>
                <a:path w="581025" h="752475">
                  <a:moveTo>
                    <a:pt x="0" y="0"/>
                  </a:moveTo>
                  <a:lnTo>
                    <a:pt x="581025" y="0"/>
                  </a:lnTo>
                  <a:lnTo>
                    <a:pt x="581025" y="752475"/>
                  </a:lnTo>
                  <a:lnTo>
                    <a:pt x="0" y="752475"/>
                  </a:lnTo>
                  <a:lnTo>
                    <a:pt x="0" y="0"/>
                  </a:lnTo>
                  <a:close/>
                </a:path>
              </a:pathLst>
            </a:custGeom>
            <a:blipFill>
              <a:blip r:embed="rId10"/>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grpSp>
      <p:sp>
        <p:nvSpPr>
          <p:cNvPr id="17" name="TextBox 16"/>
          <p:cNvSpPr txBox="1"/>
          <p:nvPr/>
        </p:nvSpPr>
        <p:spPr>
          <a:xfrm>
            <a:off x="1668376" y="1120495"/>
            <a:ext cx="8344857"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1">
                <a:ln>
                  <a:noFill/>
                </a:ln>
                <a:solidFill>
                  <a:srgbClr val="FF0000"/>
                </a:solidFill>
                <a:effectLst/>
                <a:uLnTx/>
                <a:uFillTx/>
                <a:latin typeface="Times New Roman" panose="02020603050405020304" pitchFamily="18" charset="0"/>
                <a:ea typeface="SimSun" panose="02010600030101010101" pitchFamily="2" charset="-122"/>
                <a:cs typeface="+mn-cs"/>
              </a:rPr>
              <a:t>Một số vấn đề chung về quyền tiếp cận thông tin</a:t>
            </a:r>
            <a:endParaRPr kumimoji="0" lang="en-US" sz="2800" b="1" i="0" u="none" strike="noStrike" kern="1200" cap="none" spc="0" normalizeH="0" baseline="0" noProof="1">
              <a:ln>
                <a:noFill/>
              </a:ln>
              <a:solidFill>
                <a:srgbClr val="FF0000"/>
              </a:solidFill>
              <a:effectLst/>
              <a:uLnTx/>
              <a:uFillTx/>
              <a:latin typeface="SimSun" panose="02010600030101010101" pitchFamily="2" charset="-122"/>
              <a:ea typeface="SimSun" panose="02010600030101010101" pitchFamily="2" charset="-122"/>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2"/>
          <p:cNvSpPr>
            <a:spLocks noGrp="1" noRot="1" noMove="1" noResize="1" noEditPoints="1" noAdjustHandles="1" noChangeArrowheads="1" noChangeShapeType="1"/>
          </p:cNvSpPr>
          <p:nvPr/>
        </p:nvSpPr>
        <p:spPr>
          <a:xfrm>
            <a:off x="0" y="1823"/>
            <a:ext cx="12192000" cy="6861646"/>
          </a:xfrm>
          <a:custGeom>
            <a:avLst/>
            <a:gdLst/>
            <a:ahLst/>
            <a:cxnLst/>
            <a:rect l="l" t="t" r="r" b="b"/>
            <a:pathLst>
              <a:path w="15925800" h="8963025">
                <a:moveTo>
                  <a:pt x="0" y="0"/>
                </a:moveTo>
                <a:lnTo>
                  <a:pt x="15925800" y="0"/>
                </a:lnTo>
                <a:lnTo>
                  <a:pt x="15925800" y="8963025"/>
                </a:lnTo>
                <a:lnTo>
                  <a:pt x="0" y="896302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pic>
        <p:nvPicPr>
          <p:cNvPr id="2" name="Picture 1"/>
          <p:cNvPicPr>
            <a:picLocks noChangeAspect="1"/>
          </p:cNvPicPr>
          <p:nvPr/>
        </p:nvPicPr>
        <p:blipFill>
          <a:blip r:embed="rId4"/>
          <a:srcRect l="12245" t="66290" r="15317" b="13800"/>
          <a:stretch>
            <a:fillRect/>
          </a:stretch>
        </p:blipFill>
        <p:spPr>
          <a:xfrm>
            <a:off x="0" y="4972050"/>
            <a:ext cx="12192000" cy="1885950"/>
          </a:xfrm>
          <a:prstGeom prst="rect">
            <a:avLst/>
          </a:prstGeom>
        </p:spPr>
      </p:pic>
      <p:sp>
        <p:nvSpPr>
          <p:cNvPr id="10" name="Freeform 3"/>
          <p:cNvSpPr/>
          <p:nvPr/>
        </p:nvSpPr>
        <p:spPr>
          <a:xfrm>
            <a:off x="-20550" y="-9762"/>
            <a:ext cx="2192249" cy="911635"/>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1" name="Freeform 4"/>
          <p:cNvSpPr/>
          <p:nvPr/>
        </p:nvSpPr>
        <p:spPr>
          <a:xfrm flipV="1">
            <a:off x="10325099" y="-55480"/>
            <a:ext cx="1887449" cy="45719"/>
          </a:xfrm>
          <a:custGeom>
            <a:avLst/>
            <a:gdLst/>
            <a:ahLst/>
            <a:cxnLst/>
            <a:rect l="l" t="t" r="r" b="b"/>
            <a:pathLst>
              <a:path w="7591425" h="942975">
                <a:moveTo>
                  <a:pt x="0" y="0"/>
                </a:moveTo>
                <a:lnTo>
                  <a:pt x="7591425" y="0"/>
                </a:lnTo>
                <a:lnTo>
                  <a:pt x="7591425" y="942975"/>
                </a:lnTo>
                <a:lnTo>
                  <a:pt x="0" y="942975"/>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2" name="Freeform 7"/>
          <p:cNvSpPr/>
          <p:nvPr/>
        </p:nvSpPr>
        <p:spPr>
          <a:xfrm>
            <a:off x="8029574" y="6057900"/>
            <a:ext cx="4162425" cy="832869"/>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3" name="Freeform 25"/>
          <p:cNvSpPr/>
          <p:nvPr/>
        </p:nvSpPr>
        <p:spPr>
          <a:xfrm>
            <a:off x="0" y="6571794"/>
            <a:ext cx="1312536" cy="291675"/>
          </a:xfrm>
          <a:custGeom>
            <a:avLst/>
            <a:gdLst/>
            <a:ahLst/>
            <a:cxnLst/>
            <a:rect l="l" t="t" r="r" b="b"/>
            <a:pathLst>
              <a:path w="1714500" h="381000">
                <a:moveTo>
                  <a:pt x="0" y="0"/>
                </a:moveTo>
                <a:lnTo>
                  <a:pt x="1714500" y="0"/>
                </a:lnTo>
                <a:lnTo>
                  <a:pt x="1714500" y="381000"/>
                </a:lnTo>
                <a:lnTo>
                  <a:pt x="0" y="381000"/>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3" name="TextBox 2"/>
          <p:cNvSpPr txBox="1"/>
          <p:nvPr/>
        </p:nvSpPr>
        <p:spPr>
          <a:xfrm>
            <a:off x="3111362" y="186812"/>
            <a:ext cx="6096000"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200" b="1" i="0" u="none" strike="noStrike" kern="1200" cap="none" spc="0" normalizeH="0" baseline="0" noProof="1">
                <a:ln>
                  <a:noFill/>
                </a:ln>
                <a:solidFill>
                  <a:srgbClr val="00B0F0"/>
                </a:solidFill>
                <a:effectLst/>
                <a:uLnTx/>
                <a:uFillTx/>
                <a:latin typeface="Arial" panose="020B0604020202020204" pitchFamily="34" charset="0"/>
                <a:ea typeface="SimSun" panose="02010600030101010101" pitchFamily="2" charset="-122"/>
                <a:cs typeface="Arial" panose="020B0604020202020204" pitchFamily="34" charset="0"/>
              </a:rPr>
              <a:t>NỘI DUNG CỤ THỂ</a:t>
            </a:r>
            <a:endParaRPr kumimoji="0" lang="en-US" sz="4200" b="0" i="0" u="none" strike="noStrike" kern="1200" cap="none" spc="0" normalizeH="0" baseline="0" noProof="1">
              <a:ln>
                <a:noFill/>
              </a:ln>
              <a:solidFill>
                <a:srgbClr val="00B0F0"/>
              </a:solidFill>
              <a:effectLst/>
              <a:uLnTx/>
              <a:uFillTx/>
              <a:latin typeface="Arial" panose="020B0604020202020204" pitchFamily="34" charset="0"/>
              <a:ea typeface="SimSun" panose="02010600030101010101" pitchFamily="2" charset="-122"/>
              <a:cs typeface="Arial" panose="020B0604020202020204" pitchFamily="34" charset="0"/>
            </a:endParaRPr>
          </a:p>
        </p:txBody>
      </p:sp>
      <p:grpSp>
        <p:nvGrpSpPr>
          <p:cNvPr id="31" name="Group 30"/>
          <p:cNvGrpSpPr/>
          <p:nvPr/>
        </p:nvGrpSpPr>
        <p:grpSpPr>
          <a:xfrm>
            <a:off x="359308" y="1042251"/>
            <a:ext cx="9861018" cy="919521"/>
            <a:chOff x="235483" y="1092393"/>
            <a:chExt cx="9861018" cy="919521"/>
          </a:xfrm>
        </p:grpSpPr>
        <p:grpSp>
          <p:nvGrpSpPr>
            <p:cNvPr id="30" name="Group 29"/>
            <p:cNvGrpSpPr/>
            <p:nvPr/>
          </p:nvGrpSpPr>
          <p:grpSpPr>
            <a:xfrm>
              <a:off x="235483" y="1092393"/>
              <a:ext cx="9861018" cy="919521"/>
              <a:chOff x="940332" y="3408828"/>
              <a:chExt cx="10500918" cy="1026450"/>
            </a:xfrm>
          </p:grpSpPr>
          <p:sp>
            <p:nvSpPr>
              <p:cNvPr id="25" name="Freeform 15"/>
              <p:cNvSpPr/>
              <p:nvPr/>
            </p:nvSpPr>
            <p:spPr>
              <a:xfrm>
                <a:off x="940332" y="3429000"/>
                <a:ext cx="10299168" cy="1006278"/>
              </a:xfrm>
              <a:custGeom>
                <a:avLst/>
                <a:gdLst/>
                <a:ahLst/>
                <a:cxnLst/>
                <a:rect l="l" t="t" r="r" b="b"/>
                <a:pathLst>
                  <a:path w="12706350" h="1314450">
                    <a:moveTo>
                      <a:pt x="0" y="0"/>
                    </a:moveTo>
                    <a:lnTo>
                      <a:pt x="12706350" y="0"/>
                    </a:lnTo>
                    <a:lnTo>
                      <a:pt x="12706350" y="1314450"/>
                    </a:lnTo>
                    <a:lnTo>
                      <a:pt x="0" y="1314450"/>
                    </a:lnTo>
                    <a:lnTo>
                      <a:pt x="0" y="0"/>
                    </a:lnTo>
                    <a:close/>
                  </a:path>
                </a:pathLst>
              </a:custGeom>
              <a:blipFill>
                <a:blip r:embed="rId9"/>
                <a:stretch>
                  <a:fillRect/>
                </a:stretch>
              </a:blipFill>
              <a:effectLst>
                <a:outerShdw blurRad="63500" sx="102000" sy="102000" algn="ctr"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6" name="TextBox 16"/>
              <p:cNvSpPr txBox="1"/>
              <p:nvPr/>
            </p:nvSpPr>
            <p:spPr>
              <a:xfrm>
                <a:off x="1439038" y="3532085"/>
                <a:ext cx="438912" cy="608628"/>
              </a:xfrm>
              <a:prstGeom prst="rect">
                <a:avLst/>
              </a:prstGeom>
            </p:spPr>
            <p:txBody>
              <a:bodyPr lIns="0" tIns="0" rIns="0" bIns="0" rtlCol="0" anchor="t">
                <a:spAutoFit/>
              </a:bodyPr>
              <a:lstStyle/>
              <a:p>
                <a:pPr marL="0" marR="0" lvl="0" indent="0" algn="ctr" defTabSz="914400" rtl="0" eaLnBrk="1" fontAlgn="auto" latinLnBrk="0" hangingPunct="1">
                  <a:lnSpc>
                    <a:spcPts val="5200"/>
                  </a:lnSpc>
                  <a:spcBef>
                    <a:spcPts val="0"/>
                  </a:spcBef>
                  <a:spcAft>
                    <a:spcPts val="0"/>
                  </a:spcAft>
                  <a:buClrTx/>
                  <a:buSzTx/>
                  <a:buFontTx/>
                  <a:buNone/>
                  <a:defRPr/>
                </a:pPr>
                <a:r>
                  <a:rPr kumimoji="0" lang="en-US" sz="3715" b="1" i="0" u="none" strike="noStrike" kern="1200" cap="none" spc="0" normalizeH="0" baseline="0" noProof="1">
                    <a:ln>
                      <a:noFill/>
                    </a:ln>
                    <a:solidFill>
                      <a:srgbClr val="FFFFFF"/>
                    </a:solidFill>
                    <a:effectLst/>
                    <a:uLnTx/>
                    <a:uFillTx/>
                    <a:latin typeface="Saira Condensed Bold"/>
                    <a:ea typeface="Saira Condensed Bold"/>
                    <a:cs typeface="Saira Condensed Bold"/>
                    <a:sym typeface="Saira Condensed Bold"/>
                  </a:rPr>
                  <a:t>2</a:t>
                </a:r>
              </a:p>
            </p:txBody>
          </p:sp>
          <p:sp>
            <p:nvSpPr>
              <p:cNvPr id="27" name="TextBox 17"/>
              <p:cNvSpPr txBox="1"/>
              <p:nvPr/>
            </p:nvSpPr>
            <p:spPr>
              <a:xfrm>
                <a:off x="2483201" y="3650442"/>
                <a:ext cx="8958049" cy="398314"/>
              </a:xfrm>
              <a:prstGeom prst="rect">
                <a:avLst/>
              </a:prstGeom>
            </p:spPr>
            <p:txBody>
              <a:bodyPr wrap="square" lIns="0" tIns="0" rIns="0" bIns="0" rtlCol="0" anchor="t">
                <a:spAutoFit/>
              </a:bodyPr>
              <a:lstStyle/>
              <a:p>
                <a:pPr marL="0" marR="0" lvl="0" indent="0" algn="l" defTabSz="914400" rtl="0" eaLnBrk="1" fontAlgn="auto" latinLnBrk="0" hangingPunct="1">
                  <a:lnSpc>
                    <a:spcPts val="3415"/>
                  </a:lnSpc>
                  <a:spcBef>
                    <a:spcPts val="0"/>
                  </a:spcBef>
                  <a:spcAft>
                    <a:spcPts val="0"/>
                  </a:spcAft>
                  <a:buClrTx/>
                  <a:buSzTx/>
                  <a:buFontTx/>
                  <a:buNone/>
                  <a:defRPr/>
                </a:pPr>
                <a:endParaRPr kumimoji="0" lang="en-US" sz="2300" b="1" i="0" u="none" strike="noStrike" kern="1200" cap="none" spc="0" normalizeH="0" baseline="0" noProof="1">
                  <a:ln>
                    <a:noFill/>
                  </a:ln>
                  <a:solidFill>
                    <a:srgbClr val="FF0000"/>
                  </a:solidFill>
                  <a:effectLst/>
                  <a:uLnTx/>
                  <a:uFillTx/>
                  <a:latin typeface="Saira Condensed Bold"/>
                  <a:ea typeface="Saira Condensed Bold"/>
                  <a:cs typeface="Saira Condensed Bold"/>
                  <a:sym typeface="Saira Condensed Bold"/>
                </a:endParaRPr>
              </a:p>
            </p:txBody>
          </p:sp>
          <p:sp>
            <p:nvSpPr>
              <p:cNvPr id="28" name="Freeform 18"/>
              <p:cNvSpPr/>
              <p:nvPr/>
            </p:nvSpPr>
            <p:spPr>
              <a:xfrm>
                <a:off x="10354518" y="3408828"/>
                <a:ext cx="736478" cy="867732"/>
              </a:xfrm>
              <a:custGeom>
                <a:avLst/>
                <a:gdLst/>
                <a:ahLst/>
                <a:cxnLst/>
                <a:rect l="l" t="t" r="r" b="b"/>
                <a:pathLst>
                  <a:path w="962025" h="1133475">
                    <a:moveTo>
                      <a:pt x="0" y="0"/>
                    </a:moveTo>
                    <a:lnTo>
                      <a:pt x="962025" y="0"/>
                    </a:lnTo>
                    <a:lnTo>
                      <a:pt x="962025" y="1133475"/>
                    </a:lnTo>
                    <a:lnTo>
                      <a:pt x="0" y="1133475"/>
                    </a:lnTo>
                    <a:lnTo>
                      <a:pt x="0" y="0"/>
                    </a:lnTo>
                    <a:close/>
                  </a:path>
                </a:pathLst>
              </a:custGeom>
              <a:blipFill>
                <a:blip r:embed="rId10"/>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9" name="Freeform 19"/>
              <p:cNvSpPr/>
              <p:nvPr/>
            </p:nvSpPr>
            <p:spPr>
              <a:xfrm>
                <a:off x="10516078" y="3574837"/>
                <a:ext cx="444804" cy="576057"/>
              </a:xfrm>
              <a:custGeom>
                <a:avLst/>
                <a:gdLst/>
                <a:ahLst/>
                <a:cxnLst/>
                <a:rect l="l" t="t" r="r" b="b"/>
                <a:pathLst>
                  <a:path w="581025" h="752475">
                    <a:moveTo>
                      <a:pt x="0" y="0"/>
                    </a:moveTo>
                    <a:lnTo>
                      <a:pt x="581025" y="0"/>
                    </a:lnTo>
                    <a:lnTo>
                      <a:pt x="581025" y="752475"/>
                    </a:lnTo>
                    <a:lnTo>
                      <a:pt x="0" y="752475"/>
                    </a:lnTo>
                    <a:lnTo>
                      <a:pt x="0" y="0"/>
                    </a:lnTo>
                    <a:close/>
                  </a:path>
                </a:pathLst>
              </a:custGeom>
              <a:blipFill>
                <a:blip r:embed="rId11"/>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grpSp>
        <p:sp>
          <p:nvSpPr>
            <p:cNvPr id="5" name="TextBox 4"/>
            <p:cNvSpPr txBox="1"/>
            <p:nvPr/>
          </p:nvSpPr>
          <p:spPr>
            <a:xfrm>
              <a:off x="1624668" y="1213808"/>
              <a:ext cx="8344857"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1">
                  <a:ln>
                    <a:noFill/>
                  </a:ln>
                  <a:solidFill>
                    <a:srgbClr val="FF0000"/>
                  </a:solidFill>
                  <a:effectLst/>
                  <a:uLnTx/>
                  <a:uFillTx/>
                  <a:latin typeface="Times New Roman" panose="02020603050405020304" pitchFamily="18" charset="0"/>
                  <a:ea typeface="SimSun" panose="02010600030101010101" pitchFamily="2" charset="-122"/>
                  <a:cs typeface="+mn-cs"/>
                </a:rPr>
                <a:t>Sự cần thiết ban hành Luật Tiếp cận thông tin</a:t>
              </a:r>
              <a:endParaRPr kumimoji="0" lang="en-US" sz="2800" b="1" i="0" u="none" strike="noStrike" kern="1200" cap="none" spc="0" normalizeH="0" baseline="0" noProof="1">
                <a:ln>
                  <a:noFill/>
                </a:ln>
                <a:solidFill>
                  <a:srgbClr val="FF0000"/>
                </a:solidFill>
                <a:effectLst/>
                <a:uLnTx/>
                <a:uFillTx/>
                <a:latin typeface="SimSun" panose="02010600030101010101" pitchFamily="2" charset="-122"/>
                <a:ea typeface="SimSun" panose="02010600030101010101" pitchFamily="2" charset="-122"/>
                <a:cs typeface="+mn-cs"/>
              </a:endParaRPr>
            </a:p>
          </p:txBody>
        </p:sp>
      </p:grpSp>
      <p:sp>
        <p:nvSpPr>
          <p:cNvPr id="6" name="Rectangle: Rounded Corners 5"/>
          <p:cNvSpPr/>
          <p:nvPr/>
        </p:nvSpPr>
        <p:spPr>
          <a:xfrm>
            <a:off x="684843" y="2676271"/>
            <a:ext cx="7134225" cy="287655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1075574" y="3358336"/>
            <a:ext cx="6430126" cy="133882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2700" b="1" i="1" u="none" strike="noStrike" kern="1200" cap="none" spc="0" normalizeH="0" baseline="0" noProof="1">
                <a:ln>
                  <a:noFill/>
                </a:ln>
                <a:solidFill>
                  <a:srgbClr val="0070C0"/>
                </a:solidFill>
                <a:effectLst/>
                <a:uLnTx/>
                <a:uFillTx/>
                <a:latin typeface="Times New Roman" panose="02020603050405020304" pitchFamily="18" charset="0"/>
                <a:ea typeface="+mn-ea"/>
                <a:cs typeface="Times New Roman" panose="02020603050405020304" pitchFamily="18" charset="0"/>
              </a:rPr>
              <a:t>Luật tiếp cận thông tin đầu tiên được Quốc hội khóa XIII thông qua ngày 6/4/2016, có hiệu lực thi hành kể từ ngày 01/7/2018.</a:t>
            </a:r>
          </a:p>
        </p:txBody>
      </p:sp>
      <p:pic>
        <p:nvPicPr>
          <p:cNvPr id="4" name="Picture 3"/>
          <p:cNvPicPr>
            <a:picLocks noChangeAspect="1"/>
          </p:cNvPicPr>
          <p:nvPr/>
        </p:nvPicPr>
        <p:blipFill>
          <a:blip r:embed="rId12"/>
          <a:stretch>
            <a:fillRect/>
          </a:stretch>
        </p:blipFill>
        <p:spPr>
          <a:xfrm>
            <a:off x="8363143" y="2075851"/>
            <a:ext cx="3075595" cy="4332305"/>
          </a:xfrm>
          <a:prstGeom prst="roundRect">
            <a:avLst/>
          </a:prstGeom>
          <a:effectLst>
            <a:outerShdw blurRad="63500" sx="102000" sy="102000" algn="ctr" rotWithShape="0">
              <a:prstClr val="black">
                <a:alpha val="40000"/>
              </a:prstClr>
            </a:outerShdw>
          </a:effectLst>
        </p:spPr>
      </p:pic>
      <p:sp>
        <p:nvSpPr>
          <p:cNvPr id="8" name="Freeform 3"/>
          <p:cNvSpPr/>
          <p:nvPr/>
        </p:nvSpPr>
        <p:spPr>
          <a:xfrm rot="10800000" flipH="1">
            <a:off x="-20550" y="5580121"/>
            <a:ext cx="4487775" cy="1296998"/>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2"/>
          <p:cNvSpPr/>
          <p:nvPr/>
        </p:nvSpPr>
        <p:spPr>
          <a:xfrm>
            <a:off x="0" y="1823"/>
            <a:ext cx="12192000" cy="1058499"/>
          </a:xfrm>
          <a:custGeom>
            <a:avLst/>
            <a:gdLst/>
            <a:ahLst/>
            <a:cxnLst/>
            <a:rect l="l" t="t" r="r" b="b"/>
            <a:pathLst>
              <a:path w="15925800" h="8963025">
                <a:moveTo>
                  <a:pt x="0" y="0"/>
                </a:moveTo>
                <a:lnTo>
                  <a:pt x="15925800" y="0"/>
                </a:lnTo>
                <a:lnTo>
                  <a:pt x="15925800" y="8963025"/>
                </a:lnTo>
                <a:lnTo>
                  <a:pt x="0" y="8963025"/>
                </a:lnTo>
                <a:lnTo>
                  <a:pt x="0" y="0"/>
                </a:lnTo>
                <a:close/>
              </a:path>
            </a:pathLst>
          </a:custGeom>
          <a:blipFill>
            <a:blip r:embed="rId3"/>
            <a:stretch>
              <a:fillRect t="-1" b="-548243"/>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10" name="Freeform 3"/>
          <p:cNvSpPr/>
          <p:nvPr/>
        </p:nvSpPr>
        <p:spPr>
          <a:xfrm>
            <a:off x="-20550" y="-9762"/>
            <a:ext cx="2443319" cy="1810861"/>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11" name="Freeform 4"/>
          <p:cNvSpPr/>
          <p:nvPr/>
        </p:nvSpPr>
        <p:spPr>
          <a:xfrm flipV="1">
            <a:off x="10325099" y="-55480"/>
            <a:ext cx="1887449" cy="45719"/>
          </a:xfrm>
          <a:custGeom>
            <a:avLst/>
            <a:gdLst/>
            <a:ahLst/>
            <a:cxnLst/>
            <a:rect l="l" t="t" r="r" b="b"/>
            <a:pathLst>
              <a:path w="7591425" h="942975">
                <a:moveTo>
                  <a:pt x="0" y="0"/>
                </a:moveTo>
                <a:lnTo>
                  <a:pt x="7591425" y="0"/>
                </a:lnTo>
                <a:lnTo>
                  <a:pt x="7591425" y="942975"/>
                </a:lnTo>
                <a:lnTo>
                  <a:pt x="0" y="942975"/>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12" name="Freeform 7"/>
          <p:cNvSpPr/>
          <p:nvPr/>
        </p:nvSpPr>
        <p:spPr>
          <a:xfrm>
            <a:off x="7372350" y="4895850"/>
            <a:ext cx="4819649" cy="1994919"/>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3" name="TextBox 2"/>
          <p:cNvSpPr txBox="1"/>
          <p:nvPr/>
        </p:nvSpPr>
        <p:spPr>
          <a:xfrm>
            <a:off x="3200399" y="188956"/>
            <a:ext cx="6096000"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200" b="1" i="0" u="none" strike="noStrike" kern="1200" cap="none" spc="0" normalizeH="0" baseline="0" noProof="0" dirty="0">
                <a:ln>
                  <a:noFill/>
                </a:ln>
                <a:solidFill>
                  <a:srgbClr val="00B0F0"/>
                </a:solidFill>
                <a:effectLst/>
                <a:uLnTx/>
                <a:uFillTx/>
                <a:latin typeface="Arial" panose="020B0604020202020204" pitchFamily="34" charset="0"/>
                <a:ea typeface="SimSun" panose="02010600030101010101" pitchFamily="2" charset="-122"/>
                <a:cs typeface="Arial" panose="020B0604020202020204" pitchFamily="34" charset="0"/>
              </a:rPr>
              <a:t>NỘI DUNG CỤ THỂ</a:t>
            </a:r>
            <a:endParaRPr kumimoji="0" lang="en-US" sz="4200" b="0" i="0" u="none" strike="noStrike" kern="1200" cap="none" spc="0" normalizeH="0" baseline="0" noProof="0" dirty="0">
              <a:ln>
                <a:noFill/>
              </a:ln>
              <a:solidFill>
                <a:srgbClr val="00B0F0"/>
              </a:solidFill>
              <a:effectLst/>
              <a:uLnTx/>
              <a:uFillTx/>
              <a:latin typeface="Arial" panose="020B0604020202020204" pitchFamily="34" charset="0"/>
              <a:ea typeface="SimSun" panose="02010600030101010101" pitchFamily="2" charset="-122"/>
              <a:cs typeface="Arial" panose="020B0604020202020204" pitchFamily="34" charset="0"/>
            </a:endParaRPr>
          </a:p>
        </p:txBody>
      </p:sp>
      <p:sp>
        <p:nvSpPr>
          <p:cNvPr id="5" name="TextBox 4"/>
          <p:cNvSpPr txBox="1"/>
          <p:nvPr/>
        </p:nvSpPr>
        <p:spPr>
          <a:xfrm>
            <a:off x="570542" y="1277879"/>
            <a:ext cx="8344857"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Sự</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cần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thiết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ban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Luật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Tiếp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cận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thông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tin</a:t>
            </a:r>
            <a:endParaRPr kumimoji="0" lang="en-US" sz="2800" b="1" i="0" u="none" strike="noStrike" kern="1200" cap="none" spc="0" normalizeH="0" baseline="0" noProof="0" dirty="0">
              <a:ln>
                <a:noFill/>
              </a:ln>
              <a:solidFill>
                <a:srgbClr val="FF0000"/>
              </a:solidFill>
              <a:effectLst/>
              <a:uLnTx/>
              <a:uFillTx/>
              <a:latin typeface="SimSun" panose="02010600030101010101" pitchFamily="2" charset="-122"/>
              <a:ea typeface="SimSun" panose="02010600030101010101" pitchFamily="2" charset="-122"/>
              <a:cs typeface="+mn-cs"/>
            </a:endParaRPr>
          </a:p>
        </p:txBody>
      </p:sp>
      <p:sp>
        <p:nvSpPr>
          <p:cNvPr id="7" name="TextBox 6"/>
          <p:cNvSpPr txBox="1"/>
          <p:nvPr/>
        </p:nvSpPr>
        <p:spPr>
          <a:xfrm>
            <a:off x="570542" y="2186221"/>
            <a:ext cx="11097376" cy="4308872"/>
          </a:xfrm>
          <a:prstGeom prst="rect">
            <a:avLst/>
          </a:prstGeom>
          <a:noFill/>
        </p:spPr>
        <p:txBody>
          <a:bodyPr wrap="square">
            <a:spAutoFit/>
          </a:bodyPr>
          <a:lstStyle/>
          <a:p>
            <a:pPr marL="0" marR="0" lvl="0" indent="0" algn="just" defTabSz="914400" rtl="0" eaLnBrk="1" fontAlgn="auto" latinLnBrk="0" hangingPunct="1">
              <a:lnSpc>
                <a:spcPct val="100000"/>
              </a:lnSpc>
              <a:spcBef>
                <a:spcPts val="1000"/>
              </a:spcBef>
              <a:spcAft>
                <a:spcPts val="1000"/>
              </a:spcAft>
              <a:buClrTx/>
              <a:buSzTx/>
              <a:buFontTx/>
              <a:buNone/>
              <a:defRPr/>
            </a:pPr>
            <a:r>
              <a:rPr kumimoji="0" lang="en-US" sz="2800" b="1" i="1" u="none" strike="noStrike" kern="1200" cap="none" spc="0" normalizeH="0" baseline="0" noProof="1">
                <a:ln>
                  <a:noFill/>
                </a:ln>
                <a:solidFill>
                  <a:srgbClr val="0070C0"/>
                </a:solidFill>
                <a:effectLst/>
                <a:uLnTx/>
                <a:uFillTx/>
                <a:latin typeface="Times New Roman" panose="02020603050405020304" pitchFamily="18" charset="0"/>
                <a:ea typeface="Segoe UI" panose="020B0502040204020203" pitchFamily="34" charset="0"/>
                <a:cs typeface="Times New Roman" panose="02020603050405020304" pitchFamily="18" charset="0"/>
              </a:rPr>
              <a:t>T</a:t>
            </a:r>
            <a:r>
              <a:rPr kumimoji="0" lang="en-US" sz="2800" b="1" i="1"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uy nhiên</a:t>
            </a:r>
            <a:r>
              <a:rPr kumimoji="0" lang="en-US" sz="2800" b="1"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sz="28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sau gần 10 năm triển khai thi hành, Luật Tiếp cận thông tin năm 2016 đã bộc lộ một số tồn tại, hạn chế, như: </a:t>
            </a:r>
            <a:endParaRPr kumimoji="0" lang="en-US" sz="2800" b="0" i="0" u="none" strike="noStrike" kern="1200" cap="none" spc="0" normalizeH="0" baseline="0" noProof="1">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a:p>
            <a:pPr marL="0" marR="0" lvl="0" indent="0" algn="just" defTabSz="914400" rtl="0" eaLnBrk="1" fontAlgn="auto" latinLnBrk="0" hangingPunct="1">
              <a:lnSpc>
                <a:spcPct val="100000"/>
              </a:lnSpc>
              <a:spcBef>
                <a:spcPts val="1000"/>
              </a:spcBef>
              <a:spcAft>
                <a:spcPts val="1000"/>
              </a:spcAft>
              <a:buClrTx/>
              <a:buSzTx/>
              <a:buFontTx/>
              <a:buNone/>
              <a:defRPr/>
            </a:pPr>
            <a:r>
              <a:rPr kumimoji="0" lang="en-US" sz="28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Một số quy định đối với việc xác định thông tin không được tiếp cận gặp vướng mắc trong quá trình triển khai thực hiện; </a:t>
            </a:r>
            <a:endParaRPr kumimoji="0" lang="en-US" sz="2800" b="0" i="0" u="none" strike="noStrike" kern="1200" cap="none" spc="0" normalizeH="0" baseline="0" noProof="1">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a:p>
            <a:pPr marR="0" lvl="0" algn="just" defTabSz="914400" rtl="0" eaLnBrk="1" fontAlgn="auto" latinLnBrk="0" hangingPunct="1">
              <a:lnSpc>
                <a:spcPct val="100000"/>
              </a:lnSpc>
              <a:spcBef>
                <a:spcPts val="1000"/>
              </a:spcBef>
              <a:spcAft>
                <a:spcPts val="1000"/>
              </a:spcAft>
              <a:buClrTx/>
              <a:buSzTx/>
              <a:defRPr/>
            </a:pPr>
            <a:r>
              <a:rPr kumimoji="0" lang="en-US" sz="2800" b="0" i="0" u="none" strike="noStrike" kern="1200" cap="none" spc="0" normalizeH="0" baseline="0" noProof="1" smtClean="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Trình </a:t>
            </a:r>
            <a:r>
              <a:rPr kumimoji="0" lang="en-US" sz="28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tự, thủ tục cung cấp thông tin theo yêu cầu còn phức tạp, chưa đáp ứng yêu cầu cải cách hành chính, đặc biệt trong điều kiện đẩy mạnh xây dựng các cơ sở dữ liệu, liên thông dữ liệu, thực hiện chuyển đổi số…;</a:t>
            </a:r>
          </a:p>
          <a:p>
            <a:pPr marR="0" lvl="0" algn="just" defTabSz="914400" rtl="0" eaLnBrk="1" fontAlgn="auto" latinLnBrk="0" hangingPunct="1">
              <a:lnSpc>
                <a:spcPct val="100000"/>
              </a:lnSpc>
              <a:spcBef>
                <a:spcPts val="1000"/>
              </a:spcBef>
              <a:spcAft>
                <a:spcPts val="1000"/>
              </a:spcAft>
              <a:buClrTx/>
              <a:buSzTx/>
              <a:defRPr/>
            </a:pPr>
            <a:r>
              <a:rPr lang="en-US" sz="2800" noProof="1" smtClean="0">
                <a:solidFill>
                  <a:srgbClr val="0070C0"/>
                </a:solidFill>
                <a:latin typeface="Times New Roman" panose="02020603050405020304" pitchFamily="18" charset="0"/>
                <a:ea typeface="SimSun" panose="02010600030101010101" pitchFamily="2" charset="-122"/>
                <a:cs typeface="Times New Roman" panose="02020603050405020304" pitchFamily="18" charset="0"/>
              </a:rPr>
              <a:t>- </a:t>
            </a:r>
            <a:r>
              <a:rPr kumimoji="0" lang="en-US" sz="2800" b="0" i="0" u="none" strike="noStrike" kern="1200" cap="none" spc="0" normalizeH="0" baseline="0" noProof="1" smtClean="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Người </a:t>
            </a:r>
            <a:r>
              <a:rPr kumimoji="0" lang="en-US" sz="28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dân vẫn còn gặp nhiều khó khăn khi tiếp </a:t>
            </a:r>
            <a:r>
              <a:rPr kumimoji="0" lang="en-US" sz="2800" b="0" i="0" u="none" strike="noStrike" kern="1200" cap="none" spc="0" normalizeH="0" baseline="0" noProof="1" smtClean="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cận</a:t>
            </a:r>
            <a:r>
              <a:rPr kumimoji="0" lang="en-US" sz="2800" b="0" i="0" u="none" strike="noStrike" kern="1200" cap="none" spc="0" normalizeH="0" noProof="1" smtClean="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vi-VN" sz="2800" b="0" i="0" u="none" strike="noStrike" kern="1200" cap="none" spc="0" normalizeH="0" noProof="1" smtClean="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thô</a:t>
            </a:r>
            <a:r>
              <a:rPr kumimoji="0" lang="en-US" sz="2800" b="0" i="0" u="none" strike="noStrike" kern="1200" cap="none" spc="0" normalizeH="0" noProof="1" smtClean="0">
                <a:ln>
                  <a:noFill/>
                </a:ln>
                <a:solidFill>
                  <a:srgbClr val="0070C0"/>
                </a:solidFill>
                <a:effectLst/>
                <a:uLnTx/>
                <a:uFillTx/>
                <a:latin typeface="Times New Roman" panose="02020603050405020304" pitchFamily="18" charset="0"/>
                <a:ea typeface="SimSun" panose="02010600030101010101" pitchFamily="2" charset="-122"/>
                <a:cs typeface="Times New Roman" panose="02020603050405020304" pitchFamily="18" charset="0"/>
              </a:rPr>
              <a:t>ng tin</a:t>
            </a:r>
            <a:endParaRPr kumimoji="0" lang="en-US" sz="2800" b="0" i="0" u="none" strike="noStrike" kern="1200" cap="none" spc="0" normalizeH="0" baseline="0" noProof="1">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grpSp>
        <p:nvGrpSpPr>
          <p:cNvPr id="2" name="Group 1"/>
          <p:cNvGrpSpPr/>
          <p:nvPr/>
        </p:nvGrpSpPr>
        <p:grpSpPr>
          <a:xfrm>
            <a:off x="359308" y="1042251"/>
            <a:ext cx="9861018" cy="919521"/>
            <a:chOff x="235483" y="1092393"/>
            <a:chExt cx="9861018" cy="919521"/>
          </a:xfrm>
        </p:grpSpPr>
        <p:grpSp>
          <p:nvGrpSpPr>
            <p:cNvPr id="14" name="Group 13"/>
            <p:cNvGrpSpPr/>
            <p:nvPr/>
          </p:nvGrpSpPr>
          <p:grpSpPr>
            <a:xfrm>
              <a:off x="235483" y="1092393"/>
              <a:ext cx="9861018" cy="919521"/>
              <a:chOff x="940332" y="3408828"/>
              <a:chExt cx="10500918" cy="1026450"/>
            </a:xfrm>
          </p:grpSpPr>
          <p:sp>
            <p:nvSpPr>
              <p:cNvPr id="16" name="Freeform 15"/>
              <p:cNvSpPr/>
              <p:nvPr/>
            </p:nvSpPr>
            <p:spPr>
              <a:xfrm>
                <a:off x="940332" y="3429000"/>
                <a:ext cx="10299168" cy="1006278"/>
              </a:xfrm>
              <a:custGeom>
                <a:avLst/>
                <a:gdLst/>
                <a:ahLst/>
                <a:cxnLst/>
                <a:rect l="l" t="t" r="r" b="b"/>
                <a:pathLst>
                  <a:path w="12706350" h="1314450">
                    <a:moveTo>
                      <a:pt x="0" y="0"/>
                    </a:moveTo>
                    <a:lnTo>
                      <a:pt x="12706350" y="0"/>
                    </a:lnTo>
                    <a:lnTo>
                      <a:pt x="12706350" y="1314450"/>
                    </a:lnTo>
                    <a:lnTo>
                      <a:pt x="0" y="1314450"/>
                    </a:lnTo>
                    <a:lnTo>
                      <a:pt x="0" y="0"/>
                    </a:lnTo>
                    <a:close/>
                  </a:path>
                </a:pathLst>
              </a:custGeom>
              <a:blipFill>
                <a:blip r:embed="rId7"/>
                <a:stretch>
                  <a:fillRect/>
                </a:stretch>
              </a:blipFill>
              <a:effectLst>
                <a:outerShdw blurRad="63500" sx="102000" sy="102000" algn="ctr"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7" name="TextBox 16"/>
              <p:cNvSpPr txBox="1"/>
              <p:nvPr/>
            </p:nvSpPr>
            <p:spPr>
              <a:xfrm>
                <a:off x="1439038" y="3532085"/>
                <a:ext cx="438912" cy="608628"/>
              </a:xfrm>
              <a:prstGeom prst="rect">
                <a:avLst/>
              </a:prstGeom>
            </p:spPr>
            <p:txBody>
              <a:bodyPr lIns="0" tIns="0" rIns="0" bIns="0" rtlCol="0" anchor="t">
                <a:spAutoFit/>
              </a:bodyPr>
              <a:lstStyle/>
              <a:p>
                <a:pPr marL="0" marR="0" lvl="0" indent="0" algn="ctr" defTabSz="914400" rtl="0" eaLnBrk="1" fontAlgn="auto" latinLnBrk="0" hangingPunct="1">
                  <a:lnSpc>
                    <a:spcPts val="5200"/>
                  </a:lnSpc>
                  <a:spcBef>
                    <a:spcPts val="0"/>
                  </a:spcBef>
                  <a:spcAft>
                    <a:spcPts val="0"/>
                  </a:spcAft>
                  <a:buClrTx/>
                  <a:buSzTx/>
                  <a:buFontTx/>
                  <a:buNone/>
                  <a:defRPr/>
                </a:pPr>
                <a:r>
                  <a:rPr kumimoji="0" lang="en-US" sz="3715" b="1" i="0" u="none" strike="noStrike" kern="1200" cap="none" spc="0" normalizeH="0" baseline="0" noProof="1">
                    <a:ln>
                      <a:noFill/>
                    </a:ln>
                    <a:solidFill>
                      <a:srgbClr val="FFFFFF"/>
                    </a:solidFill>
                    <a:effectLst/>
                    <a:uLnTx/>
                    <a:uFillTx/>
                    <a:latin typeface="Saira Condensed Bold"/>
                    <a:ea typeface="Saira Condensed Bold"/>
                    <a:cs typeface="Saira Condensed Bold"/>
                    <a:sym typeface="Saira Condensed Bold"/>
                  </a:rPr>
                  <a:t>2</a:t>
                </a:r>
              </a:p>
            </p:txBody>
          </p:sp>
          <p:sp>
            <p:nvSpPr>
              <p:cNvPr id="18" name="TextBox 17"/>
              <p:cNvSpPr txBox="1"/>
              <p:nvPr/>
            </p:nvSpPr>
            <p:spPr>
              <a:xfrm>
                <a:off x="2483201" y="3650442"/>
                <a:ext cx="8958049" cy="398314"/>
              </a:xfrm>
              <a:prstGeom prst="rect">
                <a:avLst/>
              </a:prstGeom>
            </p:spPr>
            <p:txBody>
              <a:bodyPr wrap="square" lIns="0" tIns="0" rIns="0" bIns="0" rtlCol="0" anchor="t">
                <a:spAutoFit/>
              </a:bodyPr>
              <a:lstStyle/>
              <a:p>
                <a:pPr marL="0" marR="0" lvl="0" indent="0" algn="l" defTabSz="914400" rtl="0" eaLnBrk="1" fontAlgn="auto" latinLnBrk="0" hangingPunct="1">
                  <a:lnSpc>
                    <a:spcPts val="3415"/>
                  </a:lnSpc>
                  <a:spcBef>
                    <a:spcPts val="0"/>
                  </a:spcBef>
                  <a:spcAft>
                    <a:spcPts val="0"/>
                  </a:spcAft>
                  <a:buClrTx/>
                  <a:buSzTx/>
                  <a:buFontTx/>
                  <a:buNone/>
                  <a:defRPr/>
                </a:pPr>
                <a:endParaRPr kumimoji="0" lang="en-US" sz="2300" b="1" i="0" u="none" strike="noStrike" kern="1200" cap="none" spc="0" normalizeH="0" baseline="0" noProof="1">
                  <a:ln>
                    <a:noFill/>
                  </a:ln>
                  <a:solidFill>
                    <a:srgbClr val="FF0000"/>
                  </a:solidFill>
                  <a:effectLst/>
                  <a:uLnTx/>
                  <a:uFillTx/>
                  <a:latin typeface="Saira Condensed Bold"/>
                  <a:ea typeface="Saira Condensed Bold"/>
                  <a:cs typeface="Saira Condensed Bold"/>
                  <a:sym typeface="Saira Condensed Bold"/>
                </a:endParaRPr>
              </a:p>
            </p:txBody>
          </p:sp>
          <p:sp>
            <p:nvSpPr>
              <p:cNvPr id="19" name="Freeform 18"/>
              <p:cNvSpPr/>
              <p:nvPr/>
            </p:nvSpPr>
            <p:spPr>
              <a:xfrm>
                <a:off x="10354518" y="3408828"/>
                <a:ext cx="736478" cy="867732"/>
              </a:xfrm>
              <a:custGeom>
                <a:avLst/>
                <a:gdLst/>
                <a:ahLst/>
                <a:cxnLst/>
                <a:rect l="l" t="t" r="r" b="b"/>
                <a:pathLst>
                  <a:path w="962025" h="1133475">
                    <a:moveTo>
                      <a:pt x="0" y="0"/>
                    </a:moveTo>
                    <a:lnTo>
                      <a:pt x="962025" y="0"/>
                    </a:lnTo>
                    <a:lnTo>
                      <a:pt x="962025" y="1133475"/>
                    </a:lnTo>
                    <a:lnTo>
                      <a:pt x="0" y="1133475"/>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0" name="Freeform 19"/>
              <p:cNvSpPr/>
              <p:nvPr/>
            </p:nvSpPr>
            <p:spPr>
              <a:xfrm>
                <a:off x="10516078" y="3574837"/>
                <a:ext cx="444804" cy="576057"/>
              </a:xfrm>
              <a:custGeom>
                <a:avLst/>
                <a:gdLst/>
                <a:ahLst/>
                <a:cxnLst/>
                <a:rect l="l" t="t" r="r" b="b"/>
                <a:pathLst>
                  <a:path w="581025" h="752475">
                    <a:moveTo>
                      <a:pt x="0" y="0"/>
                    </a:moveTo>
                    <a:lnTo>
                      <a:pt x="581025" y="0"/>
                    </a:lnTo>
                    <a:lnTo>
                      <a:pt x="581025" y="752475"/>
                    </a:lnTo>
                    <a:lnTo>
                      <a:pt x="0" y="752475"/>
                    </a:lnTo>
                    <a:lnTo>
                      <a:pt x="0" y="0"/>
                    </a:lnTo>
                    <a:close/>
                  </a:path>
                </a:pathLst>
              </a:custGeom>
              <a:blipFill>
                <a:blip r:embed="rId9"/>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grpSp>
        <p:sp>
          <p:nvSpPr>
            <p:cNvPr id="15" name="TextBox 14"/>
            <p:cNvSpPr txBox="1"/>
            <p:nvPr/>
          </p:nvSpPr>
          <p:spPr>
            <a:xfrm>
              <a:off x="1624668" y="1213808"/>
              <a:ext cx="8344857"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Sự</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cần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thiết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ban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Luật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Tiếp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cận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thông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tin</a:t>
              </a:r>
              <a:endParaRPr kumimoji="0" lang="en-US" sz="2800" b="1" i="0" u="none" strike="noStrike" kern="1200" cap="none" spc="0" normalizeH="0" baseline="0" noProof="0" dirty="0">
                <a:ln>
                  <a:noFill/>
                </a:ln>
                <a:solidFill>
                  <a:srgbClr val="FF0000"/>
                </a:solidFill>
                <a:effectLst/>
                <a:uLnTx/>
                <a:uFillTx/>
                <a:latin typeface="SimSun" panose="02010600030101010101" pitchFamily="2" charset="-122"/>
                <a:ea typeface="SimSun" panose="02010600030101010101" pitchFamily="2" charset="-122"/>
                <a:cs typeface="+mn-cs"/>
              </a:endParaRPr>
            </a:p>
          </p:txBody>
        </p:sp>
      </p:grpSp>
    </p:spTree>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2"/>
          <p:cNvSpPr/>
          <p:nvPr/>
        </p:nvSpPr>
        <p:spPr>
          <a:xfrm>
            <a:off x="0" y="1822"/>
            <a:ext cx="12192000" cy="1159325"/>
          </a:xfrm>
          <a:custGeom>
            <a:avLst/>
            <a:gdLst/>
            <a:ahLst/>
            <a:cxnLst/>
            <a:rect l="l" t="t" r="r" b="b"/>
            <a:pathLst>
              <a:path w="15925800" h="8963025">
                <a:moveTo>
                  <a:pt x="0" y="0"/>
                </a:moveTo>
                <a:lnTo>
                  <a:pt x="15925800" y="0"/>
                </a:lnTo>
                <a:lnTo>
                  <a:pt x="15925800" y="8963025"/>
                </a:lnTo>
                <a:lnTo>
                  <a:pt x="0" y="8963025"/>
                </a:lnTo>
                <a:lnTo>
                  <a:pt x="0" y="0"/>
                </a:lnTo>
                <a:close/>
              </a:path>
            </a:pathLst>
          </a:custGeom>
          <a:blipFill>
            <a:blip r:embed="rId2"/>
            <a:stretch>
              <a:fillRect b="-491866"/>
            </a:stretch>
          </a:blipFill>
        </p:spPr>
        <p:txBody>
          <a:bodyPr/>
          <a:lstStyle/>
          <a:p>
            <a:pPr marL="0" marR="0" lvl="0" indent="0" algn="l" defTabSz="914400" rtl="0" eaLnBrk="1" fontAlgn="auto" latinLnBrk="0" hangingPunct="1">
              <a:lnSpc>
                <a:spcPct val="100000"/>
              </a:lnSpc>
              <a:spcBef>
                <a:spcPts val="1200"/>
              </a:spcBef>
              <a:spcAft>
                <a:spcPts val="0"/>
              </a:spcAft>
              <a:buClrTx/>
              <a:buSzTx/>
              <a:buFontTx/>
              <a:buNone/>
              <a:defRPr/>
            </a:pPr>
            <a:endParaRPr kumimoji="0" lang="en-US" sz="2400" b="0" i="0" u="none" strike="noStrike" kern="1200" cap="none" spc="0" normalizeH="0" baseline="0" noProof="1">
              <a:ln>
                <a:noFill/>
              </a:ln>
              <a:solidFill>
                <a:prstClr val="black"/>
              </a:solidFill>
              <a:effectLst/>
              <a:uLnTx/>
              <a:uFillTx/>
              <a:latin typeface="Times New Roman" panose="02020603050405020304" pitchFamily="18" charset="0"/>
              <a:ea typeface="SimSun" panose="02010600030101010101" pitchFamily="2" charset="-122"/>
              <a:cs typeface="+mn-cs"/>
            </a:endParaRPr>
          </a:p>
        </p:txBody>
      </p:sp>
      <p:sp>
        <p:nvSpPr>
          <p:cNvPr id="13" name="Rectangle: Rounded Corners 12"/>
          <p:cNvSpPr/>
          <p:nvPr/>
        </p:nvSpPr>
        <p:spPr>
          <a:xfrm>
            <a:off x="342900" y="5046191"/>
            <a:ext cx="11582400" cy="126682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0" name="Freeform 3"/>
          <p:cNvSpPr/>
          <p:nvPr/>
        </p:nvSpPr>
        <p:spPr>
          <a:xfrm>
            <a:off x="-20549" y="-9762"/>
            <a:ext cx="2020114" cy="1312532"/>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1" name="Freeform 4"/>
          <p:cNvSpPr/>
          <p:nvPr/>
        </p:nvSpPr>
        <p:spPr>
          <a:xfrm flipV="1">
            <a:off x="10325099" y="-55480"/>
            <a:ext cx="1887449" cy="45719"/>
          </a:xfrm>
          <a:custGeom>
            <a:avLst/>
            <a:gdLst/>
            <a:ahLst/>
            <a:cxnLst/>
            <a:rect l="l" t="t" r="r" b="b"/>
            <a:pathLst>
              <a:path w="7591425" h="942975">
                <a:moveTo>
                  <a:pt x="0" y="0"/>
                </a:moveTo>
                <a:lnTo>
                  <a:pt x="7591425" y="0"/>
                </a:lnTo>
                <a:lnTo>
                  <a:pt x="7591425" y="942975"/>
                </a:lnTo>
                <a:lnTo>
                  <a:pt x="0" y="942975"/>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2" name="Freeform 7"/>
          <p:cNvSpPr/>
          <p:nvPr/>
        </p:nvSpPr>
        <p:spPr>
          <a:xfrm>
            <a:off x="10001250" y="5762626"/>
            <a:ext cx="2190749" cy="1128144"/>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7" name="TextBox 6"/>
          <p:cNvSpPr txBox="1"/>
          <p:nvPr/>
        </p:nvSpPr>
        <p:spPr>
          <a:xfrm>
            <a:off x="1071562" y="1397071"/>
            <a:ext cx="10391775" cy="355481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2500" b="1" i="0" u="none" strike="noStrike" kern="1200" cap="none" spc="0" normalizeH="0" baseline="0" noProof="1">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2500" b="1"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rPr>
              <a:t>Thực tiễn cuộc sống hiện nay đã và đang đặt ra những yêu cầu mới đó là:</a:t>
            </a:r>
          </a:p>
          <a:p>
            <a:pPr marL="457200" marR="0" lvl="1" indent="0" algn="just" defTabSz="914400" rtl="0" eaLnBrk="1" fontAlgn="auto" latinLnBrk="0" hangingPunct="1">
              <a:lnSpc>
                <a:spcPct val="100000"/>
              </a:lnSpc>
              <a:spcBef>
                <a:spcPts val="0"/>
              </a:spcBef>
              <a:spcAft>
                <a:spcPts val="0"/>
              </a:spcAft>
              <a:buClrTx/>
              <a:buSzTx/>
              <a:buFontTx/>
              <a:buNone/>
              <a:defRPr/>
            </a:pP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rPr>
              <a:t>+ Yêu cầu cải cách </a:t>
            </a:r>
            <a:r>
              <a:rPr lang="vi-VN" sz="2500" noProof="1" smtClean="0">
                <a:solidFill>
                  <a:srgbClr val="0070C0"/>
                </a:solidFill>
                <a:latin typeface="Times New Roman" panose="02020603050405020304" pitchFamily="18" charset="0"/>
                <a:ea typeface="SimSun" panose="02010600030101010101" pitchFamily="2" charset="-122"/>
              </a:rPr>
              <a:t>hành chính</a:t>
            </a:r>
            <a:endPar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endParaRPr>
          </a:p>
          <a:p>
            <a:pPr marL="457200" marR="0" lvl="1" indent="0" algn="just" defTabSz="914400" rtl="0" eaLnBrk="1" fontAlgn="auto" latinLnBrk="0" hangingPunct="1">
              <a:lnSpc>
                <a:spcPct val="100000"/>
              </a:lnSpc>
              <a:spcBef>
                <a:spcPts val="0"/>
              </a:spcBef>
              <a:spcAft>
                <a:spcPts val="0"/>
              </a:spcAft>
              <a:buClrTx/>
              <a:buSzTx/>
              <a:buFontTx/>
              <a:buNone/>
              <a:defRPr/>
            </a:pP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rPr>
              <a:t>+ Yêu cầu  chuyển đổi số quốc gia, </a:t>
            </a:r>
          </a:p>
          <a:p>
            <a:pPr marL="457200" marR="0" lvl="1" indent="0" algn="just" defTabSz="914400" rtl="0" eaLnBrk="1" fontAlgn="auto" latinLnBrk="0" hangingPunct="1">
              <a:lnSpc>
                <a:spcPct val="100000"/>
              </a:lnSpc>
              <a:spcBef>
                <a:spcPts val="0"/>
              </a:spcBef>
              <a:spcAft>
                <a:spcPts val="0"/>
              </a:spcAft>
              <a:buClrTx/>
              <a:buSzTx/>
              <a:buFontTx/>
              <a:buNone/>
              <a:defRPr/>
            </a:pP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rPr>
              <a:t>+ Xây dựng Chính phủ số, </a:t>
            </a:r>
          </a:p>
          <a:p>
            <a:pPr marL="457200" marR="0" lvl="1" indent="0" algn="just" defTabSz="914400" rtl="0" eaLnBrk="1" fontAlgn="auto" latinLnBrk="0" hangingPunct="1">
              <a:lnSpc>
                <a:spcPct val="100000"/>
              </a:lnSpc>
              <a:spcBef>
                <a:spcPts val="0"/>
              </a:spcBef>
              <a:spcAft>
                <a:spcPts val="0"/>
              </a:spcAft>
              <a:buClrTx/>
              <a:buSzTx/>
              <a:buFontTx/>
              <a:buNone/>
              <a:defRPr/>
            </a:pP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rPr>
              <a:t>+ Phát triển xã hội số </a:t>
            </a:r>
          </a:p>
          <a:p>
            <a:pPr marL="457200" marR="0" lvl="1" indent="0" algn="just" defTabSz="914400" rtl="0" eaLnBrk="1" fontAlgn="auto" latinLnBrk="0" hangingPunct="1">
              <a:lnSpc>
                <a:spcPct val="100000"/>
              </a:lnSpc>
              <a:spcBef>
                <a:spcPts val="0"/>
              </a:spcBef>
              <a:spcAft>
                <a:spcPts val="0"/>
              </a:spcAft>
              <a:buClrTx/>
              <a:buSzTx/>
              <a:buFontTx/>
              <a:buNone/>
              <a:defRPr/>
            </a:pPr>
            <a:r>
              <a:rPr kumimoji="0" lang="en-US" sz="2500" b="0"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rPr>
              <a:t>+ Yêu cầu  cao về tính công khai, minh bạch trong quản trị nhà nước. </a:t>
            </a: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sz="25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mn-cs"/>
              </a:rPr>
              <a:t>- Tiếp tục thể chế hóa các chủ trương, đường lối của Đảng về phát huy dân chủ và quyền làm chủ của Nhân dân, ứng dụng khoa học công nghệ, đổi mới sáng tạo và chuyển đổi số.</a:t>
            </a:r>
            <a:endParaRPr kumimoji="0" lang="en-US" sz="2500" b="1"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endParaRPr>
          </a:p>
        </p:txBody>
      </p:sp>
      <p:sp>
        <p:nvSpPr>
          <p:cNvPr id="8" name="TextBox 7"/>
          <p:cNvSpPr txBox="1"/>
          <p:nvPr/>
        </p:nvSpPr>
        <p:spPr>
          <a:xfrm>
            <a:off x="842961" y="5215319"/>
            <a:ext cx="10620376" cy="861774"/>
          </a:xfrm>
          <a:prstGeom prst="rect">
            <a:avLst/>
          </a:prstGeom>
          <a:noFill/>
        </p:spPr>
        <p:txBody>
          <a:bodyPr wrap="square">
            <a:spAutoFit/>
          </a:bodyPr>
          <a:lstStyle/>
          <a:p>
            <a:pPr marL="0" marR="0" lvl="0" indent="0" algn="just" defTabSz="914400" rtl="0" eaLnBrk="1" fontAlgn="auto" latinLnBrk="0" hangingPunct="1">
              <a:lnSpc>
                <a:spcPct val="100000"/>
              </a:lnSpc>
              <a:spcBef>
                <a:spcPts val="1200"/>
              </a:spcBef>
              <a:spcAft>
                <a:spcPts val="0"/>
              </a:spcAft>
              <a:buClrTx/>
              <a:buSzTx/>
              <a:buFontTx/>
              <a:buNone/>
              <a:defRPr/>
            </a:pPr>
            <a:r>
              <a:rPr kumimoji="0" lang="en-US" sz="25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mn-cs"/>
              </a:rPr>
              <a:t>=&gt; Tại Kỳ họp thứ nhất, Quốc hội Khóa XVI đã thông qua </a:t>
            </a:r>
            <a:r>
              <a:rPr kumimoji="0" lang="en-US" sz="2500" b="1" i="1" u="none" strike="noStrike" kern="1200" cap="none" spc="0" normalizeH="0" baseline="0" noProof="1">
                <a:ln>
                  <a:noFill/>
                </a:ln>
                <a:solidFill>
                  <a:srgbClr val="00B0F0"/>
                </a:solidFill>
                <a:effectLst/>
                <a:uLnTx/>
                <a:uFillTx/>
                <a:latin typeface="Times New Roman" panose="02020603050405020304" pitchFamily="18" charset="0"/>
                <a:ea typeface="Times New Roman" panose="02020603050405020304" pitchFamily="18" charset="0"/>
                <a:cs typeface="+mn-cs"/>
              </a:rPr>
              <a:t>Luật Tiếp cận thông tin 2026</a:t>
            </a:r>
            <a:r>
              <a:rPr kumimoji="0" lang="en-US" sz="25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mn-cs"/>
              </a:rPr>
              <a:t>, có hiệu lực thi hành kể từ ngày 01/9/2026</a:t>
            </a:r>
            <a:endParaRPr kumimoji="0" lang="en-US" sz="2500" b="1" i="0" u="none" strike="noStrike" kern="1200" cap="none" spc="0" normalizeH="0" baseline="0" noProof="1">
              <a:ln>
                <a:noFill/>
              </a:ln>
              <a:solidFill>
                <a:srgbClr val="0070C0"/>
              </a:solidFill>
              <a:effectLst/>
              <a:uLnTx/>
              <a:uFillTx/>
              <a:latin typeface="Times New Roman" panose="02020603050405020304" pitchFamily="18" charset="0"/>
              <a:ea typeface="SimSun" panose="02010600030101010101" pitchFamily="2" charset="-122"/>
              <a:cs typeface="+mn-cs"/>
            </a:endParaRPr>
          </a:p>
        </p:txBody>
      </p:sp>
      <p:grpSp>
        <p:nvGrpSpPr>
          <p:cNvPr id="14" name="Group 13"/>
          <p:cNvGrpSpPr/>
          <p:nvPr/>
        </p:nvGrpSpPr>
        <p:grpSpPr>
          <a:xfrm>
            <a:off x="749833" y="386857"/>
            <a:ext cx="9861018" cy="919521"/>
            <a:chOff x="235483" y="1092393"/>
            <a:chExt cx="9861018" cy="919521"/>
          </a:xfrm>
        </p:grpSpPr>
        <p:grpSp>
          <p:nvGrpSpPr>
            <p:cNvPr id="15" name="Group 14"/>
            <p:cNvGrpSpPr/>
            <p:nvPr/>
          </p:nvGrpSpPr>
          <p:grpSpPr>
            <a:xfrm>
              <a:off x="235483" y="1092393"/>
              <a:ext cx="9861018" cy="919521"/>
              <a:chOff x="940332" y="3408828"/>
              <a:chExt cx="10500918" cy="1026450"/>
            </a:xfrm>
          </p:grpSpPr>
          <p:sp>
            <p:nvSpPr>
              <p:cNvPr id="17" name="Freeform 15"/>
              <p:cNvSpPr/>
              <p:nvPr/>
            </p:nvSpPr>
            <p:spPr>
              <a:xfrm>
                <a:off x="940332" y="3429000"/>
                <a:ext cx="10299168" cy="1006278"/>
              </a:xfrm>
              <a:custGeom>
                <a:avLst/>
                <a:gdLst/>
                <a:ahLst/>
                <a:cxnLst/>
                <a:rect l="l" t="t" r="r" b="b"/>
                <a:pathLst>
                  <a:path w="12706350" h="1314450">
                    <a:moveTo>
                      <a:pt x="0" y="0"/>
                    </a:moveTo>
                    <a:lnTo>
                      <a:pt x="12706350" y="0"/>
                    </a:lnTo>
                    <a:lnTo>
                      <a:pt x="12706350" y="1314450"/>
                    </a:lnTo>
                    <a:lnTo>
                      <a:pt x="0" y="1314450"/>
                    </a:lnTo>
                    <a:lnTo>
                      <a:pt x="0" y="0"/>
                    </a:lnTo>
                    <a:close/>
                  </a:path>
                </a:pathLst>
              </a:custGeom>
              <a:blipFill>
                <a:blip r:embed="rId6"/>
                <a:stretch>
                  <a:fillRect/>
                </a:stretch>
              </a:blipFill>
              <a:effectLst>
                <a:outerShdw blurRad="63500" sx="102000" sy="102000" algn="ctr"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8" name="TextBox 16"/>
              <p:cNvSpPr txBox="1"/>
              <p:nvPr/>
            </p:nvSpPr>
            <p:spPr>
              <a:xfrm>
                <a:off x="1439038" y="3532085"/>
                <a:ext cx="438912" cy="608628"/>
              </a:xfrm>
              <a:prstGeom prst="rect">
                <a:avLst/>
              </a:prstGeom>
            </p:spPr>
            <p:txBody>
              <a:bodyPr lIns="0" tIns="0" rIns="0" bIns="0" rtlCol="0" anchor="t">
                <a:spAutoFit/>
              </a:bodyPr>
              <a:lstStyle/>
              <a:p>
                <a:pPr marL="0" marR="0" lvl="0" indent="0" algn="ctr" defTabSz="914400" rtl="0" eaLnBrk="1" fontAlgn="auto" latinLnBrk="0" hangingPunct="1">
                  <a:lnSpc>
                    <a:spcPts val="5200"/>
                  </a:lnSpc>
                  <a:spcBef>
                    <a:spcPts val="0"/>
                  </a:spcBef>
                  <a:spcAft>
                    <a:spcPts val="0"/>
                  </a:spcAft>
                  <a:buClrTx/>
                  <a:buSzTx/>
                  <a:buFontTx/>
                  <a:buNone/>
                  <a:defRPr/>
                </a:pPr>
                <a:r>
                  <a:rPr kumimoji="0" lang="en-US" sz="3715" b="1" i="0" u="none" strike="noStrike" kern="1200" cap="none" spc="0" normalizeH="0" baseline="0" noProof="1">
                    <a:ln>
                      <a:noFill/>
                    </a:ln>
                    <a:solidFill>
                      <a:srgbClr val="FFFFFF"/>
                    </a:solidFill>
                    <a:effectLst/>
                    <a:uLnTx/>
                    <a:uFillTx/>
                    <a:latin typeface="Saira Condensed Bold"/>
                    <a:ea typeface="Saira Condensed Bold"/>
                    <a:cs typeface="Saira Condensed Bold"/>
                    <a:sym typeface="Saira Condensed Bold"/>
                  </a:rPr>
                  <a:t>2</a:t>
                </a:r>
              </a:p>
            </p:txBody>
          </p:sp>
          <p:sp>
            <p:nvSpPr>
              <p:cNvPr id="19" name="TextBox 17"/>
              <p:cNvSpPr txBox="1"/>
              <p:nvPr/>
            </p:nvSpPr>
            <p:spPr>
              <a:xfrm>
                <a:off x="2483201" y="3650442"/>
                <a:ext cx="8958049" cy="398314"/>
              </a:xfrm>
              <a:prstGeom prst="rect">
                <a:avLst/>
              </a:prstGeom>
            </p:spPr>
            <p:txBody>
              <a:bodyPr wrap="square" lIns="0" tIns="0" rIns="0" bIns="0" rtlCol="0" anchor="t">
                <a:spAutoFit/>
              </a:bodyPr>
              <a:lstStyle/>
              <a:p>
                <a:pPr marL="0" marR="0" lvl="0" indent="0" algn="l" defTabSz="914400" rtl="0" eaLnBrk="1" fontAlgn="auto" latinLnBrk="0" hangingPunct="1">
                  <a:lnSpc>
                    <a:spcPts val="3415"/>
                  </a:lnSpc>
                  <a:spcBef>
                    <a:spcPts val="0"/>
                  </a:spcBef>
                  <a:spcAft>
                    <a:spcPts val="0"/>
                  </a:spcAft>
                  <a:buClrTx/>
                  <a:buSzTx/>
                  <a:buFontTx/>
                  <a:buNone/>
                  <a:defRPr/>
                </a:pPr>
                <a:endParaRPr kumimoji="0" lang="en-US" sz="2300" b="1" i="0" u="none" strike="noStrike" kern="1200" cap="none" spc="0" normalizeH="0" baseline="0" noProof="1">
                  <a:ln>
                    <a:noFill/>
                  </a:ln>
                  <a:solidFill>
                    <a:srgbClr val="FF0000"/>
                  </a:solidFill>
                  <a:effectLst/>
                  <a:uLnTx/>
                  <a:uFillTx/>
                  <a:latin typeface="Saira Condensed Bold"/>
                  <a:ea typeface="Saira Condensed Bold"/>
                  <a:cs typeface="Saira Condensed Bold"/>
                  <a:sym typeface="Saira Condensed Bold"/>
                </a:endParaRPr>
              </a:p>
            </p:txBody>
          </p:sp>
          <p:sp>
            <p:nvSpPr>
              <p:cNvPr id="20" name="Freeform 18"/>
              <p:cNvSpPr/>
              <p:nvPr/>
            </p:nvSpPr>
            <p:spPr>
              <a:xfrm>
                <a:off x="10354518" y="3408828"/>
                <a:ext cx="736478" cy="867732"/>
              </a:xfrm>
              <a:custGeom>
                <a:avLst/>
                <a:gdLst/>
                <a:ahLst/>
                <a:cxnLst/>
                <a:rect l="l" t="t" r="r" b="b"/>
                <a:pathLst>
                  <a:path w="962025" h="1133475">
                    <a:moveTo>
                      <a:pt x="0" y="0"/>
                    </a:moveTo>
                    <a:lnTo>
                      <a:pt x="962025" y="0"/>
                    </a:lnTo>
                    <a:lnTo>
                      <a:pt x="962025" y="1133475"/>
                    </a:lnTo>
                    <a:lnTo>
                      <a:pt x="0" y="1133475"/>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1" name="Freeform 19"/>
              <p:cNvSpPr/>
              <p:nvPr/>
            </p:nvSpPr>
            <p:spPr>
              <a:xfrm>
                <a:off x="10516078" y="3574837"/>
                <a:ext cx="444804" cy="576057"/>
              </a:xfrm>
              <a:custGeom>
                <a:avLst/>
                <a:gdLst/>
                <a:ahLst/>
                <a:cxnLst/>
                <a:rect l="l" t="t" r="r" b="b"/>
                <a:pathLst>
                  <a:path w="581025" h="752475">
                    <a:moveTo>
                      <a:pt x="0" y="0"/>
                    </a:moveTo>
                    <a:lnTo>
                      <a:pt x="581025" y="0"/>
                    </a:lnTo>
                    <a:lnTo>
                      <a:pt x="581025" y="752475"/>
                    </a:lnTo>
                    <a:lnTo>
                      <a:pt x="0" y="752475"/>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grpSp>
        <p:sp>
          <p:nvSpPr>
            <p:cNvPr id="16" name="TextBox 15"/>
            <p:cNvSpPr txBox="1"/>
            <p:nvPr/>
          </p:nvSpPr>
          <p:spPr>
            <a:xfrm>
              <a:off x="1624668" y="1213808"/>
              <a:ext cx="8344857"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Sự</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cần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thiết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ban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Luật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Tiếp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cận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SimSun" panose="02010600030101010101" pitchFamily="2" charset="-122"/>
                  <a:cs typeface="+mn-cs"/>
                </a:rPr>
                <a:t>thông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SimSun" panose="02010600030101010101" pitchFamily="2" charset="-122"/>
                  <a:cs typeface="+mn-cs"/>
                </a:rPr>
                <a:t> tin</a:t>
              </a:r>
              <a:endParaRPr kumimoji="0" lang="en-US" sz="2800" b="1" i="0" u="none" strike="noStrike" kern="1200" cap="none" spc="0" normalizeH="0" baseline="0" noProof="0" dirty="0">
                <a:ln>
                  <a:noFill/>
                </a:ln>
                <a:solidFill>
                  <a:srgbClr val="FF0000"/>
                </a:solidFill>
                <a:effectLst/>
                <a:uLnTx/>
                <a:uFillTx/>
                <a:latin typeface="SimSun" panose="02010600030101010101" pitchFamily="2" charset="-122"/>
                <a:ea typeface="SimSun" panose="02010600030101010101" pitchFamily="2" charset="-122"/>
                <a:cs typeface="+mn-cs"/>
              </a:endParaRPr>
            </a:p>
          </p:txBody>
        </p:sp>
      </p:gr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2"/>
          <p:cNvSpPr>
            <a:spLocks noGrp="1" noRot="1" noMove="1" noResize="1" noEditPoints="1" noAdjustHandles="1" noChangeArrowheads="1" noChangeShapeType="1"/>
          </p:cNvSpPr>
          <p:nvPr/>
        </p:nvSpPr>
        <p:spPr>
          <a:xfrm>
            <a:off x="0" y="1823"/>
            <a:ext cx="12192000" cy="6861646"/>
          </a:xfrm>
          <a:custGeom>
            <a:avLst/>
            <a:gdLst/>
            <a:ahLst/>
            <a:cxnLst/>
            <a:rect l="l" t="t" r="r" b="b"/>
            <a:pathLst>
              <a:path w="15925800" h="8963025">
                <a:moveTo>
                  <a:pt x="0" y="0"/>
                </a:moveTo>
                <a:lnTo>
                  <a:pt x="15925800" y="0"/>
                </a:lnTo>
                <a:lnTo>
                  <a:pt x="15925800" y="8963025"/>
                </a:lnTo>
                <a:lnTo>
                  <a:pt x="0" y="8963025"/>
                </a:lnTo>
                <a:lnTo>
                  <a:pt x="0" y="0"/>
                </a:lnTo>
                <a:close/>
              </a:path>
            </a:pathLst>
          </a:custGeom>
          <a:blipFill>
            <a:blip r:embed="rId2"/>
            <a:stretch>
              <a:fillRect/>
            </a:stretch>
          </a:blipFill>
        </p:spPr>
        <p:txBody>
          <a:bodyPr/>
          <a:lstStyle/>
          <a:p>
            <a:pPr marL="0" marR="0" lvl="0" indent="0" algn="just" defTabSz="914400" rtl="0" eaLnBrk="1" fontAlgn="auto" latinLnBrk="0" hangingPunct="1">
              <a:lnSpc>
                <a:spcPct val="100000"/>
              </a:lnSpc>
              <a:spcBef>
                <a:spcPts val="1200"/>
              </a:spcBef>
              <a:spcAft>
                <a:spcPts val="0"/>
              </a:spcAft>
              <a:buClrTx/>
              <a:buSzTx/>
              <a:buFontTx/>
              <a:buNone/>
              <a:defRPr/>
            </a:pPr>
            <a:endParaRPr kumimoji="0" lang="en-US" sz="2400" b="0" i="0" u="none" strike="noStrike" kern="1200" cap="none" spc="0" normalizeH="0" baseline="0" noProof="1">
              <a:ln>
                <a:noFill/>
              </a:ln>
              <a:solidFill>
                <a:prstClr val="black"/>
              </a:solidFill>
              <a:effectLst/>
              <a:uLnTx/>
              <a:uFillTx/>
              <a:latin typeface="Times New Roman" panose="02020603050405020304" pitchFamily="18" charset="0"/>
              <a:ea typeface="SimSun" panose="02010600030101010101" pitchFamily="2" charset="-122"/>
              <a:cs typeface="+mn-cs"/>
            </a:endParaRPr>
          </a:p>
        </p:txBody>
      </p:sp>
      <p:pic>
        <p:nvPicPr>
          <p:cNvPr id="2" name="Picture 1"/>
          <p:cNvPicPr>
            <a:picLocks noChangeAspect="1"/>
          </p:cNvPicPr>
          <p:nvPr/>
        </p:nvPicPr>
        <p:blipFill>
          <a:blip r:embed="rId3"/>
          <a:srcRect l="12245" t="66290" r="15317" b="13800"/>
          <a:stretch>
            <a:fillRect/>
          </a:stretch>
        </p:blipFill>
        <p:spPr>
          <a:xfrm>
            <a:off x="0" y="4972050"/>
            <a:ext cx="12192000" cy="1885950"/>
          </a:xfrm>
          <a:prstGeom prst="rect">
            <a:avLst/>
          </a:prstGeom>
        </p:spPr>
      </p:pic>
      <p:sp>
        <p:nvSpPr>
          <p:cNvPr id="25" name="Rectangle: Rounded Corners 24"/>
          <p:cNvSpPr/>
          <p:nvPr/>
        </p:nvSpPr>
        <p:spPr>
          <a:xfrm>
            <a:off x="652461" y="2247900"/>
            <a:ext cx="10887075" cy="394448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23" name="Freeform 3"/>
          <p:cNvSpPr/>
          <p:nvPr/>
        </p:nvSpPr>
        <p:spPr>
          <a:xfrm>
            <a:off x="-20550" y="-9762"/>
            <a:ext cx="3135225" cy="1409937"/>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24" name="Freeform 7"/>
          <p:cNvSpPr/>
          <p:nvPr/>
        </p:nvSpPr>
        <p:spPr>
          <a:xfrm>
            <a:off x="9248775" y="5200650"/>
            <a:ext cx="2943224" cy="1690119"/>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grpSp>
        <p:nvGrpSpPr>
          <p:cNvPr id="21" name="Group 20"/>
          <p:cNvGrpSpPr/>
          <p:nvPr/>
        </p:nvGrpSpPr>
        <p:grpSpPr>
          <a:xfrm>
            <a:off x="348721" y="933970"/>
            <a:ext cx="11090804" cy="936944"/>
            <a:chOff x="320146" y="1101406"/>
            <a:chExt cx="11090804" cy="936944"/>
          </a:xfrm>
        </p:grpSpPr>
        <p:grpSp>
          <p:nvGrpSpPr>
            <p:cNvPr id="20" name="Group 19"/>
            <p:cNvGrpSpPr/>
            <p:nvPr/>
          </p:nvGrpSpPr>
          <p:grpSpPr>
            <a:xfrm>
              <a:off x="320146" y="1101406"/>
              <a:ext cx="11090804" cy="936944"/>
              <a:chOff x="940332" y="4573823"/>
              <a:chExt cx="10299168" cy="1017862"/>
            </a:xfrm>
          </p:grpSpPr>
          <p:sp>
            <p:nvSpPr>
              <p:cNvPr id="16" name="Freeform 20"/>
              <p:cNvSpPr/>
              <p:nvPr/>
            </p:nvSpPr>
            <p:spPr>
              <a:xfrm>
                <a:off x="940332" y="4573823"/>
                <a:ext cx="10299168" cy="1006278"/>
              </a:xfrm>
              <a:custGeom>
                <a:avLst/>
                <a:gdLst/>
                <a:ahLst/>
                <a:cxnLst/>
                <a:rect l="l" t="t" r="r" b="b"/>
                <a:pathLst>
                  <a:path w="12706350" h="1314450">
                    <a:moveTo>
                      <a:pt x="0" y="0"/>
                    </a:moveTo>
                    <a:lnTo>
                      <a:pt x="12706350" y="0"/>
                    </a:lnTo>
                    <a:lnTo>
                      <a:pt x="12706350" y="1314450"/>
                    </a:lnTo>
                    <a:lnTo>
                      <a:pt x="0" y="1314450"/>
                    </a:lnTo>
                    <a:lnTo>
                      <a:pt x="0" y="0"/>
                    </a:lnTo>
                    <a:close/>
                  </a:path>
                </a:pathLst>
              </a:custGeom>
              <a:blipFill>
                <a:blip r:embed="rId6"/>
                <a:stretch>
                  <a:fillRect/>
                </a:stretch>
              </a:blipFill>
              <a:effectLst>
                <a:outerShdw blurRad="63500" sx="102000" sy="102000" algn="ctr"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7" name="TextBox 21"/>
              <p:cNvSpPr txBox="1"/>
              <p:nvPr/>
            </p:nvSpPr>
            <p:spPr>
              <a:xfrm>
                <a:off x="1468513" y="4725148"/>
                <a:ext cx="438912" cy="619849"/>
              </a:xfrm>
              <a:prstGeom prst="rect">
                <a:avLst/>
              </a:prstGeom>
            </p:spPr>
            <p:txBody>
              <a:bodyPr lIns="0" tIns="0" rIns="0" bIns="0" rtlCol="0" anchor="t">
                <a:spAutoFit/>
              </a:bodyPr>
              <a:lstStyle/>
              <a:p>
                <a:pPr marL="0" marR="0" lvl="0" indent="0" algn="ctr" defTabSz="914400" rtl="0" eaLnBrk="1" fontAlgn="auto" latinLnBrk="0" hangingPunct="1">
                  <a:lnSpc>
                    <a:spcPts val="5280"/>
                  </a:lnSpc>
                  <a:spcBef>
                    <a:spcPts val="0"/>
                  </a:spcBef>
                  <a:spcAft>
                    <a:spcPts val="0"/>
                  </a:spcAft>
                  <a:buClrTx/>
                  <a:buSzTx/>
                  <a:buFontTx/>
                  <a:buNone/>
                  <a:defRPr/>
                </a:pPr>
                <a:r>
                  <a:rPr kumimoji="0" lang="en-US" sz="3770" b="1" i="0" u="none" strike="noStrike" kern="1200" cap="none" spc="0" normalizeH="0" baseline="0" noProof="1">
                    <a:ln>
                      <a:noFill/>
                    </a:ln>
                    <a:solidFill>
                      <a:srgbClr val="FFFFFF"/>
                    </a:solidFill>
                    <a:effectLst/>
                    <a:uLnTx/>
                    <a:uFillTx/>
                    <a:latin typeface="Saira Condensed Bold"/>
                    <a:ea typeface="Saira Condensed Bold"/>
                    <a:cs typeface="Saira Condensed Bold"/>
                    <a:sym typeface="Saira Condensed Bold"/>
                  </a:rPr>
                  <a:t>3</a:t>
                </a:r>
              </a:p>
            </p:txBody>
          </p:sp>
          <p:sp>
            <p:nvSpPr>
              <p:cNvPr id="18" name="Freeform 23"/>
              <p:cNvSpPr/>
              <p:nvPr/>
            </p:nvSpPr>
            <p:spPr>
              <a:xfrm>
                <a:off x="10408559" y="4723953"/>
                <a:ext cx="730766" cy="867732"/>
              </a:xfrm>
              <a:custGeom>
                <a:avLst/>
                <a:gdLst/>
                <a:ahLst/>
                <a:cxnLst/>
                <a:rect l="l" t="t" r="r" b="b"/>
                <a:pathLst>
                  <a:path w="962025" h="1133475">
                    <a:moveTo>
                      <a:pt x="0" y="0"/>
                    </a:moveTo>
                    <a:lnTo>
                      <a:pt x="962025" y="0"/>
                    </a:lnTo>
                    <a:lnTo>
                      <a:pt x="962025" y="1133475"/>
                    </a:lnTo>
                    <a:lnTo>
                      <a:pt x="0" y="1133475"/>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9" name="Freeform 24"/>
              <p:cNvSpPr/>
              <p:nvPr/>
            </p:nvSpPr>
            <p:spPr>
              <a:xfrm>
                <a:off x="10408559" y="4841381"/>
                <a:ext cx="590641" cy="576057"/>
              </a:xfrm>
              <a:custGeom>
                <a:avLst/>
                <a:gdLst/>
                <a:ahLst/>
                <a:cxnLst/>
                <a:rect l="l" t="t" r="r" b="b"/>
                <a:pathLst>
                  <a:path w="771525" h="752475">
                    <a:moveTo>
                      <a:pt x="0" y="0"/>
                    </a:moveTo>
                    <a:lnTo>
                      <a:pt x="771525" y="0"/>
                    </a:lnTo>
                    <a:lnTo>
                      <a:pt x="771525" y="752475"/>
                    </a:lnTo>
                    <a:lnTo>
                      <a:pt x="0" y="752475"/>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grpSp>
        <p:sp>
          <p:nvSpPr>
            <p:cNvPr id="3" name="TextBox 2"/>
            <p:cNvSpPr txBox="1"/>
            <p:nvPr/>
          </p:nvSpPr>
          <p:spPr>
            <a:xfrm>
              <a:off x="1802355" y="1337031"/>
              <a:ext cx="9167813"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Những điểm mới của Luật Tiếp cận thông tin năm 2026</a:t>
              </a:r>
              <a:endParaRPr kumimoji="0" lang="en-US" sz="2800" b="0" i="0" u="none" strike="noStrike" kern="1200" cap="none" spc="0" normalizeH="0" baseline="0" noProof="1">
                <a:ln>
                  <a:noFill/>
                </a:ln>
                <a:solidFill>
                  <a:srgbClr val="FF000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grpSp>
      <p:sp>
        <p:nvSpPr>
          <p:cNvPr id="7" name="TextBox 6"/>
          <p:cNvSpPr txBox="1"/>
          <p:nvPr/>
        </p:nvSpPr>
        <p:spPr>
          <a:xfrm>
            <a:off x="3047999" y="195306"/>
            <a:ext cx="6096000"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200" b="1" i="0" u="none" strike="noStrike" kern="1200" cap="none" spc="0" normalizeH="0" baseline="0" noProof="1">
                <a:ln>
                  <a:noFill/>
                </a:ln>
                <a:solidFill>
                  <a:srgbClr val="00B0F0"/>
                </a:solidFill>
                <a:effectLst/>
                <a:uLnTx/>
                <a:uFillTx/>
                <a:latin typeface="Arial" panose="020B0604020202020204" pitchFamily="34" charset="0"/>
                <a:ea typeface="SimSun" panose="02010600030101010101" pitchFamily="2" charset="-122"/>
                <a:cs typeface="Arial" panose="020B0604020202020204" pitchFamily="34" charset="0"/>
              </a:rPr>
              <a:t>NỘI DUNG CỤ THỂ</a:t>
            </a:r>
            <a:endParaRPr kumimoji="0" lang="en-US" sz="4200" b="0" i="0" u="none" strike="noStrike" kern="1200" cap="none" spc="0" normalizeH="0" baseline="0" noProof="1">
              <a:ln>
                <a:noFill/>
              </a:ln>
              <a:solidFill>
                <a:srgbClr val="00B0F0"/>
              </a:solidFill>
              <a:effectLst/>
              <a:uLnTx/>
              <a:uFillTx/>
              <a:latin typeface="Arial" panose="020B0604020202020204" pitchFamily="34" charset="0"/>
              <a:ea typeface="SimSun" panose="02010600030101010101" pitchFamily="2" charset="-122"/>
              <a:cs typeface="Arial" panose="020B0604020202020204" pitchFamily="34" charset="0"/>
            </a:endParaRPr>
          </a:p>
        </p:txBody>
      </p:sp>
      <p:sp>
        <p:nvSpPr>
          <p:cNvPr id="11" name="TextBox 10"/>
          <p:cNvSpPr txBox="1"/>
          <p:nvPr/>
        </p:nvSpPr>
        <p:spPr>
          <a:xfrm>
            <a:off x="1588292" y="2792398"/>
            <a:ext cx="8879684" cy="274947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26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So với Luật Tiếp cận thông tin năm 2016, Luật Tiếp cận thông tin năm 2026 đã kế thừa những quy định còn phù hợp.</a:t>
            </a:r>
          </a:p>
          <a:p>
            <a:pPr marL="0" marR="0" lvl="0" indent="0" algn="just" defTabSz="914400" rtl="0" eaLnBrk="1" fontAlgn="auto" latinLnBrk="0" hangingPunct="1">
              <a:lnSpc>
                <a:spcPct val="100000"/>
              </a:lnSpc>
              <a:spcBef>
                <a:spcPts val="1200"/>
              </a:spcBef>
              <a:spcAft>
                <a:spcPts val="600"/>
              </a:spcAft>
              <a:buClrTx/>
              <a:buSzTx/>
              <a:buFontTx/>
              <a:buNone/>
              <a:defRPr/>
            </a:pPr>
            <a:r>
              <a:rPr kumimoji="0" lang="en-US" sz="26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Đồng thời sửa đổi, bổ sung nhiều nội dung quan trọng nhằm đáp ứng yêu cầu xây dựng Nhà nước pháp quyền xã hội chủ nghĩa, phát triển Chính phủ số và nâng cao chất lượng phục vụ người dân, doanh nghiệp.</a:t>
            </a:r>
            <a:endParaRPr kumimoji="0" lang="en-US" sz="2600" b="1" i="0" u="none" strike="noStrike" kern="1200" cap="none" spc="0" normalizeH="0" baseline="0" noProof="1">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spTree>
  </p:cSld>
  <p:clrMapOvr>
    <a:masterClrMapping/>
  </p:clrMapOvr>
  <p:transition spd="med">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rcRect l="12245" t="66290" r="15317" b="13800"/>
          <a:stretch>
            <a:fillRect/>
          </a:stretch>
        </p:blipFill>
        <p:spPr>
          <a:xfrm>
            <a:off x="0" y="6047116"/>
            <a:ext cx="12192000" cy="810883"/>
          </a:xfrm>
          <a:prstGeom prst="rect">
            <a:avLst/>
          </a:prstGeom>
        </p:spPr>
      </p:pic>
      <p:sp>
        <p:nvSpPr>
          <p:cNvPr id="22" name="Freeform 2"/>
          <p:cNvSpPr/>
          <p:nvPr/>
        </p:nvSpPr>
        <p:spPr>
          <a:xfrm>
            <a:off x="0" y="0"/>
            <a:ext cx="12192000" cy="823684"/>
          </a:xfrm>
          <a:custGeom>
            <a:avLst/>
            <a:gdLst/>
            <a:ahLst/>
            <a:cxnLst/>
            <a:rect l="l" t="t" r="r" b="b"/>
            <a:pathLst>
              <a:path w="15925800" h="8963025">
                <a:moveTo>
                  <a:pt x="0" y="0"/>
                </a:moveTo>
                <a:lnTo>
                  <a:pt x="15925800" y="0"/>
                </a:lnTo>
                <a:lnTo>
                  <a:pt x="15925800" y="8963025"/>
                </a:lnTo>
                <a:lnTo>
                  <a:pt x="0" y="8963025"/>
                </a:lnTo>
                <a:lnTo>
                  <a:pt x="0" y="0"/>
                </a:lnTo>
                <a:close/>
              </a:path>
            </a:pathLst>
          </a:custGeom>
          <a:blipFill>
            <a:blip r:embed="rId3"/>
            <a:stretch>
              <a:fillRect b="-733043"/>
            </a:stretch>
          </a:blipFill>
        </p:spPr>
        <p:txBody>
          <a:bodyPr/>
          <a:lstStyle/>
          <a:p>
            <a:pPr marL="0" marR="0" lvl="0" indent="0" algn="just" defTabSz="914400" rtl="0" eaLnBrk="1" fontAlgn="auto" latinLnBrk="0" hangingPunct="1">
              <a:lnSpc>
                <a:spcPct val="100000"/>
              </a:lnSpc>
              <a:spcBef>
                <a:spcPts val="1200"/>
              </a:spcBef>
              <a:spcAft>
                <a:spcPts val="0"/>
              </a:spcAft>
              <a:buClrTx/>
              <a:buSzTx/>
              <a:buFontTx/>
              <a:buNone/>
              <a:defRPr/>
            </a:pPr>
            <a:endParaRPr kumimoji="0" lang="en-US" sz="2400" b="0" i="0" u="none" strike="noStrike" kern="1200" cap="none" spc="0" normalizeH="0" baseline="0" noProof="1">
              <a:ln>
                <a:noFill/>
              </a:ln>
              <a:solidFill>
                <a:prstClr val="black"/>
              </a:solidFill>
              <a:effectLst/>
              <a:uLnTx/>
              <a:uFillTx/>
              <a:latin typeface="Times New Roman" panose="02020603050405020304" pitchFamily="18" charset="0"/>
              <a:ea typeface="SimSun" panose="02010600030101010101" pitchFamily="2" charset="-122"/>
              <a:cs typeface="+mn-cs"/>
            </a:endParaRPr>
          </a:p>
        </p:txBody>
      </p:sp>
      <p:sp>
        <p:nvSpPr>
          <p:cNvPr id="25" name="Rectangle: Rounded Corners 24"/>
          <p:cNvSpPr/>
          <p:nvPr/>
        </p:nvSpPr>
        <p:spPr>
          <a:xfrm>
            <a:off x="652462" y="1962150"/>
            <a:ext cx="5053014" cy="4001638"/>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10" name="Rectangle: Rounded Corners 9"/>
          <p:cNvSpPr/>
          <p:nvPr/>
        </p:nvSpPr>
        <p:spPr>
          <a:xfrm>
            <a:off x="6819899" y="2150811"/>
            <a:ext cx="4629151" cy="3549194"/>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cxnSp>
        <p:nvCxnSpPr>
          <p:cNvPr id="13" name="Straight Connector 12"/>
          <p:cNvCxnSpPr/>
          <p:nvPr/>
        </p:nvCxnSpPr>
        <p:spPr>
          <a:xfrm>
            <a:off x="-20550" y="842734"/>
            <a:ext cx="12212550" cy="0"/>
          </a:xfrm>
          <a:prstGeom prst="line">
            <a:avLst/>
          </a:prstGeom>
        </p:spPr>
        <p:style>
          <a:lnRef idx="3">
            <a:schemeClr val="accent1"/>
          </a:lnRef>
          <a:fillRef idx="0">
            <a:schemeClr val="accent1"/>
          </a:fillRef>
          <a:effectRef idx="2">
            <a:schemeClr val="accent1"/>
          </a:effectRef>
          <a:fontRef idx="minor">
            <a:schemeClr val="tx1"/>
          </a:fontRef>
        </p:style>
      </p:cxnSp>
      <p:sp>
        <p:nvSpPr>
          <p:cNvPr id="23" name="Freeform 3"/>
          <p:cNvSpPr/>
          <p:nvPr/>
        </p:nvSpPr>
        <p:spPr>
          <a:xfrm>
            <a:off x="-20550" y="-9762"/>
            <a:ext cx="2878050" cy="1952862"/>
          </a:xfrm>
          <a:custGeom>
            <a:avLst/>
            <a:gdLst/>
            <a:ahLst/>
            <a:cxnLst/>
            <a:rect l="l" t="t" r="r" b="b"/>
            <a:pathLst>
              <a:path w="8534400" h="4114800">
                <a:moveTo>
                  <a:pt x="0" y="0"/>
                </a:moveTo>
                <a:lnTo>
                  <a:pt x="8534400" y="0"/>
                </a:lnTo>
                <a:lnTo>
                  <a:pt x="8534400" y="4114800"/>
                </a:lnTo>
                <a:lnTo>
                  <a:pt x="0" y="4114800"/>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24" name="Freeform 7"/>
          <p:cNvSpPr/>
          <p:nvPr/>
        </p:nvSpPr>
        <p:spPr>
          <a:xfrm>
            <a:off x="7110412" y="4705350"/>
            <a:ext cx="5081587" cy="2185420"/>
          </a:xfrm>
          <a:custGeom>
            <a:avLst/>
            <a:gdLst/>
            <a:ahLst/>
            <a:cxnLst/>
            <a:rect l="l" t="t" r="r" b="b"/>
            <a:pathLst>
              <a:path w="8343900" h="4676775">
                <a:moveTo>
                  <a:pt x="0" y="0"/>
                </a:moveTo>
                <a:lnTo>
                  <a:pt x="8343900" y="0"/>
                </a:lnTo>
                <a:lnTo>
                  <a:pt x="8343900" y="4676775"/>
                </a:lnTo>
                <a:lnTo>
                  <a:pt x="0" y="4676775"/>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1">
              <a:ln>
                <a:noFill/>
              </a:ln>
              <a:solidFill>
                <a:prstClr val="black"/>
              </a:solidFill>
              <a:effectLst/>
              <a:uLnTx/>
              <a:uFillTx/>
              <a:latin typeface="Aptos"/>
              <a:ea typeface="+mn-ea"/>
              <a:cs typeface="+mn-cs"/>
            </a:endParaRPr>
          </a:p>
        </p:txBody>
      </p:sp>
      <p:sp>
        <p:nvSpPr>
          <p:cNvPr id="7" name="TextBox 6"/>
          <p:cNvSpPr txBox="1"/>
          <p:nvPr/>
        </p:nvSpPr>
        <p:spPr>
          <a:xfrm>
            <a:off x="3185860" y="124609"/>
            <a:ext cx="6457951"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3200" b="1" i="0" u="none" strike="noStrike" kern="1200" cap="none" spc="0" normalizeH="0" baseline="0" noProof="1">
                <a:ln>
                  <a:noFill/>
                </a:ln>
                <a:solidFill>
                  <a:srgbClr val="2E2E2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 1: QUY ĐỊNH CHUNG</a:t>
            </a:r>
            <a:endParaRPr kumimoji="0" lang="en-US" sz="3200" b="0" i="0" u="none" strike="noStrike" kern="1200" cap="none" spc="0" normalizeH="0" baseline="0" noProof="1">
              <a:ln>
                <a:noFill/>
              </a:ln>
              <a:solidFill>
                <a:prstClr val="black"/>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11" name="TextBox 10"/>
          <p:cNvSpPr txBox="1"/>
          <p:nvPr/>
        </p:nvSpPr>
        <p:spPr>
          <a:xfrm>
            <a:off x="1075574" y="2228374"/>
            <a:ext cx="4296526" cy="34163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24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Điều 1. Phạm vi điều chỉnh: </a:t>
            </a:r>
            <a:r>
              <a:rPr kumimoji="0" lang="en-US" sz="2400" b="0"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Quy định về việc thực hiện quyền tiếp cận thông tin của công dân; trách nhiệm của cơ quan nhà nước, đơn vị sự nghiệp công lập có nhiệm vụ cung ứng dịch vụ sự nghiệp công cơ bản, thiết yếu  trong việc bảo đảm quyền tiếp cận thông tin của công dân.</a:t>
            </a:r>
            <a:endParaRPr kumimoji="0" lang="en-US" sz="2400" b="0" i="0" u="none" strike="noStrike" kern="1200" cap="none" spc="0" normalizeH="0" baseline="0" noProof="1">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6" name="TextBox 5"/>
          <p:cNvSpPr txBox="1"/>
          <p:nvPr/>
        </p:nvSpPr>
        <p:spPr>
          <a:xfrm>
            <a:off x="771272" y="1100215"/>
            <a:ext cx="11287125" cy="46166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2400" b="1" i="0" u="none" strike="noStrike" kern="1200" cap="none" spc="0" normalizeH="0" baseline="0" noProof="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Luật mở rộng phạm vi điều chỉnh và đối tượng có trách nhiệm cung cấp thông tin</a:t>
            </a:r>
            <a:endParaRPr kumimoji="0" lang="en-US" sz="2400" b="1" i="0" u="none" strike="noStrike" kern="1200" cap="none" spc="0" normalizeH="0" baseline="0" noProof="1">
              <a:ln>
                <a:noFill/>
              </a:ln>
              <a:solidFill>
                <a:srgbClr val="FF000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9" name="TextBox 8"/>
          <p:cNvSpPr txBox="1"/>
          <p:nvPr/>
        </p:nvSpPr>
        <p:spPr>
          <a:xfrm>
            <a:off x="7110413" y="2536643"/>
            <a:ext cx="4019550" cy="267765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750"/>
              </a:spcAft>
              <a:buClrTx/>
              <a:buSzTx/>
              <a:buFontTx/>
              <a:buNone/>
              <a:defRPr/>
            </a:pPr>
            <a:r>
              <a:rPr kumimoji="0" lang="en-US" sz="2400" b="1"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So với Luật 2016 </a:t>
            </a:r>
            <a:r>
              <a:rPr kumimoji="0" lang="en-US" sz="2400" b="0" i="0" u="none" strike="noStrike" kern="1200" cap="none" spc="0" normalizeH="0" baseline="0" noProof="1">
                <a:ln>
                  <a:noFill/>
                </a:ln>
                <a:solidFill>
                  <a:srgbClr val="2E2E2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=&gt; </a:t>
            </a:r>
            <a:r>
              <a:rPr kumimoji="0" lang="en-US" sz="2400" b="0" i="0" u="none" strike="noStrike" kern="1200" cap="none" spc="0" normalizeH="0" baseline="0" noProof="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Bổ sung thêm quy định tiếp cận thông tin do đơn vị sự nghiệp công lập có nhiệm vụ cung ứng dịch vụ sự nghiệp công cơ bản, thiết yếu và các đơn vị được Nhà nước giao quản lý, nắm giữ. </a:t>
            </a:r>
            <a:endParaRPr kumimoji="0" lang="en-US" sz="2400" b="0" i="0" u="none" strike="noStrike" kern="1200" cap="none" spc="0" normalizeH="0" baseline="0" noProof="1">
              <a:ln>
                <a:noFill/>
              </a:ln>
              <a:solidFill>
                <a:srgbClr val="0070C0"/>
              </a:solidFill>
              <a:effectLst/>
              <a:uLnTx/>
              <a:uFillTx/>
              <a:latin typeface="Calibri" panose="020F0502020204030204" pitchFamily="34" charset="0"/>
              <a:ea typeface="SimSun" panose="02010600030101010101" pitchFamily="2" charset="-122"/>
              <a:cs typeface="Times New Roman" panose="02020603050405020304" pitchFamily="18" charset="0"/>
            </a:endParaRPr>
          </a:p>
        </p:txBody>
      </p:sp>
      <p:sp>
        <p:nvSpPr>
          <p:cNvPr id="14" name="Arrow: Right 13"/>
          <p:cNvSpPr/>
          <p:nvPr/>
        </p:nvSpPr>
        <p:spPr>
          <a:xfrm>
            <a:off x="5771400" y="3461133"/>
            <a:ext cx="1019926" cy="828675"/>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spTree>
  </p:cSld>
  <p:clrMapOvr>
    <a:masterClrMapping/>
  </p:clrMapOvr>
  <p:transition spd="med">
    <p:pull/>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TotalTime>
  <Words>3671</Words>
  <Application>Microsoft Office PowerPoint</Application>
  <PresentationFormat>Widescreen</PresentationFormat>
  <Paragraphs>194</Paragraphs>
  <Slides>37</Slides>
  <Notes>3</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37</vt:i4>
      </vt:variant>
    </vt:vector>
  </HeadingPairs>
  <TitlesOfParts>
    <vt:vector size="51" baseType="lpstr">
      <vt:lpstr>MS Gothic</vt:lpstr>
      <vt:lpstr>SimSun</vt:lpstr>
      <vt:lpstr>Aptos</vt:lpstr>
      <vt:lpstr>Aptos Display</vt:lpstr>
      <vt:lpstr>Arial</vt:lpstr>
      <vt:lpstr>Calibri</vt:lpstr>
      <vt:lpstr>Roboto Bold</vt:lpstr>
      <vt:lpstr>Saira Condensed Bold</vt:lpstr>
      <vt:lpstr>Segoe UI</vt:lpstr>
      <vt:lpstr>Symbol</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Mai Nguyễn</dc:creator>
  <cp:lastModifiedBy>Windows User</cp:lastModifiedBy>
  <cp:revision>16</cp:revision>
  <dcterms:created xsi:type="dcterms:W3CDTF">2026-07-14T02:35:00Z</dcterms:created>
  <dcterms:modified xsi:type="dcterms:W3CDTF">2026-09-12T10:26:25Z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0C59E8E6A4174793852BA8B78ECA8A8B_13</vt:lpwstr>
  </property>
  <property fmtid="{D5CDD505-2E9C-101B-9397-08002B2CF9AE}" pid="3" name="KSOProductBuildVer">
    <vt:lpwstr>1033-12.1.0.27455</vt:lpwstr>
  </property>
</Properties>
</file>